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68" r:id="rId4"/>
    <p:sldId id="269" r:id="rId5"/>
    <p:sldId id="266" r:id="rId6"/>
    <p:sldId id="267" r:id="rId7"/>
    <p:sldId id="270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3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9DE6B1-384E-409C-CEB6-BDC5B1B73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18D5F13-CD37-79CD-DAB8-2B4EB9A8A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4017F0A-281B-BFE5-E89F-C3E0AB2F7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4.8.2025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108F1EB-B7AC-6A1A-F3C8-D47CA3582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5BE5FA2-97E2-203D-350C-57F4BA831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24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E0EBEE-4E87-0408-C90A-1C7A61169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66C5CB9-AEE5-ED0F-C9A3-95A381653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F8109B0-A698-3305-F485-3FB02099D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4.8.2025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B1907CA-E2E8-0D93-4DBE-885E5E63E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5032967-594F-3503-0169-D7A413491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058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847C74C-8F13-D0C1-409A-D2DDECFFD6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B5C01ED-7434-0427-E759-7878C1478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06CD842-BF26-E6FE-8660-A76B55AA8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4.8.2025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293A69-CC70-5E51-44E2-292DA5C89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D31CC93-CD20-E7C3-BE26-3A817B947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988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F60EF8-8480-162C-ED0A-89A7D3409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42C55F-B5E6-8614-5B97-951275237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592F6B4-8611-03EA-5568-48208F7E9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4.8.2025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1A4F36-0F1B-FF68-6269-24FA6DE2D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B06FB9B-D107-AC11-AF99-8928CEC07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8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E3492C-D8B8-5385-0AAC-2582D26EA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47AAC26-E749-D7BC-3E91-26F1D222C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6ACA485-DC85-EDB3-5BEB-323A37B98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4.8.2025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F37CE2D-507D-D2ED-6257-18360EEF2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B20D8E3-7289-1CB0-DD00-31F83EAC8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5920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0F8A86-10ED-97E9-DD77-8DD34506E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BDB37A8-2B33-EE28-1BD0-1E1F28F163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A94DDF8-B264-571F-C16F-FA3EBAA90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B3B013B-771C-7896-4C5D-071AC4AB9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4.8.2025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3F529F8-931C-60C3-0D31-85ED05239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490A90E-3F40-1004-1EB0-B88CABC71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5248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2F1A92-08E6-E553-E9DE-795901E7A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F00826D-4177-79A8-C2AC-B07BA7A31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C8D34D7-F26E-C862-310C-B693A191C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6003BC5-D236-D4B8-6B92-1FD28FF98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9D49F37-D2FA-310E-6F01-FFD318D501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1B94234-A40E-67F9-C4AA-3F96AAF8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4.8.2025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3E9A5BD-6971-8F83-BE28-147529B3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EB5E1BA-0C03-6C1F-B3D1-E8564B9A4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8142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E96232-A57A-533C-1D5A-4833DF6B3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0FD2399-D8D9-DE0B-AD5E-423F06ABE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4.8.2025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28D01EA-D0F4-47D6-4F93-EC49B1BD7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6F98D1C-388D-9B7A-BF78-5CF8441A4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1210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07D8F28-96EF-96CC-C666-F5A51CB3A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4.8.2025</a:t>
            </a:fld>
            <a:endParaRPr lang="fi-FI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6172876-205D-8060-FE78-9D1493566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811E7F2-F9D6-3C24-6B15-AE79F1D49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2389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D0FCB-FAB4-F9ED-D2FE-7975FDD4A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B79AEE-F91D-B85B-9D05-0432A798E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970497B-E6CF-FE2A-5EDC-8A99389D5B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B135997-7883-CEBE-88F8-AA2D1120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4.8.2025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46B79C9-8486-9AB6-6F4F-1CDDBB776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DA75166-A561-B0AD-6C2F-4A9522B9B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651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686162-B383-9B32-7A32-1E2864B8C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843743D-779B-20B0-D047-A23842FBE4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4A00B93-AEEF-1CC1-9F44-DF2DBE53A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675D26E-A626-8106-CBF2-F284D8FA8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4.8.2025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D101EC-161A-F8DD-09F9-134568221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64FE80F-4116-3ABC-6EDA-2EED0C4A3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7869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C0BB194-9F4C-0599-44D8-BA3C85B4A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16EA938-0F50-CA2C-5CEB-C96FE8175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2828BEA-39E0-3C98-5EF7-4C8ACE2161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885E9-2A1B-42A6-BBAF-0510814ADC2B}" type="datetimeFigureOut">
              <a:rPr lang="fi-FI" smtClean="0"/>
              <a:t>4.8.2025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87C35DF-0778-1178-32B6-2BF830FFC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57D08C9-76BA-4E50-82CE-42A0B1412A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6097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:a16="http://schemas.microsoft.com/office/drawing/2014/main" id="{7B51FBAB-3FE7-344B-8574-ABE8E7B07338}"/>
              </a:ext>
            </a:extLst>
          </p:cNvPr>
          <p:cNvSpPr txBox="1"/>
          <p:nvPr/>
        </p:nvSpPr>
        <p:spPr>
          <a:xfrm>
            <a:off x="0" y="2126771"/>
            <a:ext cx="2396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Project Ma</a:t>
            </a:r>
            <a:r>
              <a:rPr lang="en-GB" sz="1200" b="1" dirty="0">
                <a:solidFill>
                  <a:prstClr val="white"/>
                </a:solidFill>
                <a:latin typeface="Montserrat"/>
              </a:rPr>
              <a:t>nager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BB398F7E-D8EB-FBD8-FE70-ED3984456012}"/>
              </a:ext>
            </a:extLst>
          </p:cNvPr>
          <p:cNvSpPr txBox="1"/>
          <p:nvPr/>
        </p:nvSpPr>
        <p:spPr>
          <a:xfrm>
            <a:off x="342288" y="2644029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BCB80772-EFC2-D760-11CE-D3ED287364B3}"/>
              </a:ext>
            </a:extLst>
          </p:cNvPr>
          <p:cNvSpPr txBox="1"/>
          <p:nvPr/>
        </p:nvSpPr>
        <p:spPr>
          <a:xfrm>
            <a:off x="342287" y="3891487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Methodology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3A59B895-C56E-C8D9-6016-ECC45319DF59}"/>
              </a:ext>
            </a:extLst>
          </p:cNvPr>
          <p:cNvSpPr txBox="1">
            <a:spLocks/>
          </p:cNvSpPr>
          <p:nvPr/>
        </p:nvSpPr>
        <p:spPr>
          <a:xfrm>
            <a:off x="342287" y="2966131"/>
            <a:ext cx="1765234" cy="985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Finan</a:t>
            </a:r>
            <a:r>
              <a:rPr lang="fi-FI" sz="1100" dirty="0">
                <a:solidFill>
                  <a:prstClr val="white"/>
                </a:solidFill>
                <a:latin typeface="Roboto"/>
              </a:rPr>
              <a:t>ce</a:t>
            </a: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100" dirty="0">
                <a:solidFill>
                  <a:prstClr val="white"/>
                </a:solidFill>
                <a:latin typeface="Roboto"/>
              </a:rPr>
              <a:t>Trade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100" dirty="0">
                <a:solidFill>
                  <a:prstClr val="white"/>
                </a:solidFill>
                <a:latin typeface="Roboto"/>
              </a:rPr>
              <a:t>Aviation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Food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100" dirty="0">
                <a:solidFill>
                  <a:prstClr val="white"/>
                </a:solidFill>
                <a:latin typeface="Roboto"/>
              </a:rPr>
              <a:t>Associations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100" dirty="0">
                <a:solidFill>
                  <a:prstClr val="white"/>
                </a:solidFill>
                <a:latin typeface="Roboto"/>
              </a:rPr>
              <a:t>Warehouse &amp; Production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B0A1E3E8-FC6A-C16B-0133-3BEE5D0DEEBC}"/>
              </a:ext>
            </a:extLst>
          </p:cNvPr>
          <p:cNvSpPr txBox="1">
            <a:spLocks/>
          </p:cNvSpPr>
          <p:nvPr/>
        </p:nvSpPr>
        <p:spPr>
          <a:xfrm>
            <a:off x="342286" y="4218479"/>
            <a:ext cx="1704001" cy="109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Agile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000" dirty="0">
                <a:solidFill>
                  <a:prstClr val="white"/>
                </a:solidFill>
                <a:latin typeface="Roboto"/>
              </a:rPr>
              <a:t>Hybrid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Waterfall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grpSp>
        <p:nvGrpSpPr>
          <p:cNvPr id="9" name="Group 54">
            <a:extLst>
              <a:ext uri="{FF2B5EF4-FFF2-40B4-BE49-F238E27FC236}">
                <a16:creationId xmlns:a16="http://schemas.microsoft.com/office/drawing/2014/main" id="{E336FE70-AB52-0E83-F163-E5AB15096A6C}"/>
              </a:ext>
            </a:extLst>
          </p:cNvPr>
          <p:cNvGrpSpPr/>
          <p:nvPr/>
        </p:nvGrpSpPr>
        <p:grpSpPr>
          <a:xfrm>
            <a:off x="429108" y="2922466"/>
            <a:ext cx="1562485" cy="1244316"/>
            <a:chOff x="431986" y="2922466"/>
            <a:chExt cx="1614300" cy="1244316"/>
          </a:xfrm>
        </p:grpSpPr>
        <p:cxnSp>
          <p:nvCxnSpPr>
            <p:cNvPr id="10" name="Straight Connector 16">
              <a:extLst>
                <a:ext uri="{FF2B5EF4-FFF2-40B4-BE49-F238E27FC236}">
                  <a16:creationId xmlns:a16="http://schemas.microsoft.com/office/drawing/2014/main" id="{D30D9ACA-0F72-8565-2EC6-BF281F208436}"/>
                </a:ext>
              </a:extLst>
            </p:cNvPr>
            <p:cNvCxnSpPr/>
            <p:nvPr/>
          </p:nvCxnSpPr>
          <p:spPr>
            <a:xfrm>
              <a:off x="431986" y="2922466"/>
              <a:ext cx="16143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9">
              <a:extLst>
                <a:ext uri="{FF2B5EF4-FFF2-40B4-BE49-F238E27FC236}">
                  <a16:creationId xmlns:a16="http://schemas.microsoft.com/office/drawing/2014/main" id="{3C3CCCA3-13AE-D954-921B-5421E258860F}"/>
                </a:ext>
              </a:extLst>
            </p:cNvPr>
            <p:cNvCxnSpPr/>
            <p:nvPr/>
          </p:nvCxnSpPr>
          <p:spPr>
            <a:xfrm>
              <a:off x="431986" y="4166782"/>
              <a:ext cx="16143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20">
            <a:extLst>
              <a:ext uri="{FF2B5EF4-FFF2-40B4-BE49-F238E27FC236}">
                <a16:creationId xmlns:a16="http://schemas.microsoft.com/office/drawing/2014/main" id="{833389C1-E276-327A-1755-0EC487D45CEC}"/>
              </a:ext>
            </a:extLst>
          </p:cNvPr>
          <p:cNvCxnSpPr/>
          <p:nvPr/>
        </p:nvCxnSpPr>
        <p:spPr>
          <a:xfrm>
            <a:off x="431986" y="5799528"/>
            <a:ext cx="16143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27EB1943-A206-E681-3CB7-40515EDA5D83}"/>
              </a:ext>
            </a:extLst>
          </p:cNvPr>
          <p:cNvSpPr txBox="1">
            <a:spLocks/>
          </p:cNvSpPr>
          <p:nvPr/>
        </p:nvSpPr>
        <p:spPr>
          <a:xfrm>
            <a:off x="2973280" y="1234436"/>
            <a:ext cx="8435696" cy="11533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I’m full-stack web developer with 10+ years of experience</a:t>
            </a:r>
            <a:r>
              <a:rPr lang="en-GB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r>
              <a:rPr lang="en-GB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My technological strength is a wide range of expertise in both front- and back-end development as well as testing and UI/UX design. I’m passionate about quality code, devOps and agile practises and always looking ways to improve and develop my skills. I have been getting positive feedback about my coordination and organisational abilities as well as self-starter and can-do attitude.</a:t>
            </a:r>
          </a:p>
          <a:p>
            <a:endParaRPr lang="fi-FI" sz="11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TextBox 25">
            <a:extLst>
              <a:ext uri="{FF2B5EF4-FFF2-40B4-BE49-F238E27FC236}">
                <a16:creationId xmlns:a16="http://schemas.microsoft.com/office/drawing/2014/main" id="{B245CD68-5EC4-10B7-931F-0F0A236A6B27}"/>
              </a:ext>
            </a:extLst>
          </p:cNvPr>
          <p:cNvSpPr txBox="1"/>
          <p:nvPr/>
        </p:nvSpPr>
        <p:spPr>
          <a:xfrm>
            <a:off x="3276162" y="822581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PROFILE</a:t>
            </a:r>
            <a:endParaRPr kumimoji="0" lang="en-FI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cxnSp>
        <p:nvCxnSpPr>
          <p:cNvPr id="15" name="Straight Connector 26">
            <a:extLst>
              <a:ext uri="{FF2B5EF4-FFF2-40B4-BE49-F238E27FC236}">
                <a16:creationId xmlns:a16="http://schemas.microsoft.com/office/drawing/2014/main" id="{E1D415B5-3200-661D-0463-1363332D0C74}"/>
              </a:ext>
            </a:extLst>
          </p:cNvPr>
          <p:cNvCxnSpPr>
            <a:cxnSpLocks/>
          </p:cNvCxnSpPr>
          <p:nvPr/>
        </p:nvCxnSpPr>
        <p:spPr>
          <a:xfrm>
            <a:off x="3062978" y="1130358"/>
            <a:ext cx="861336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29">
            <a:extLst>
              <a:ext uri="{FF2B5EF4-FFF2-40B4-BE49-F238E27FC236}">
                <a16:creationId xmlns:a16="http://schemas.microsoft.com/office/drawing/2014/main" id="{4D5E02A5-9819-5522-6A98-722B16CA4BBC}"/>
              </a:ext>
            </a:extLst>
          </p:cNvPr>
          <p:cNvSpPr txBox="1"/>
          <p:nvPr/>
        </p:nvSpPr>
        <p:spPr>
          <a:xfrm>
            <a:off x="3276163" y="2494514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EXPERIENCE</a:t>
            </a:r>
            <a:endParaRPr kumimoji="0" lang="en-FI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cxnSp>
        <p:nvCxnSpPr>
          <p:cNvPr id="17" name="Straight Connector 30">
            <a:extLst>
              <a:ext uri="{FF2B5EF4-FFF2-40B4-BE49-F238E27FC236}">
                <a16:creationId xmlns:a16="http://schemas.microsoft.com/office/drawing/2014/main" id="{F01B4201-2131-ACE6-07FC-B4AAB8014907}"/>
              </a:ext>
            </a:extLst>
          </p:cNvPr>
          <p:cNvCxnSpPr>
            <a:cxnSpLocks/>
          </p:cNvCxnSpPr>
          <p:nvPr/>
        </p:nvCxnSpPr>
        <p:spPr>
          <a:xfrm>
            <a:off x="3062978" y="2802291"/>
            <a:ext cx="380333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98D0AF85-952F-420C-8F69-A5DEE60A2473}"/>
              </a:ext>
            </a:extLst>
          </p:cNvPr>
          <p:cNvSpPr txBox="1">
            <a:spLocks/>
          </p:cNvSpPr>
          <p:nvPr/>
        </p:nvSpPr>
        <p:spPr>
          <a:xfrm>
            <a:off x="2973280" y="3169108"/>
            <a:ext cx="4152196" cy="32172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172800" indent="-288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ct val="100000"/>
              </a:lnSpc>
              <a:spcAft>
                <a:spcPts val="600"/>
              </a:spcAft>
            </a:pPr>
            <a:r>
              <a:rPr lang="fi-FI" sz="1100" noProof="1">
                <a:solidFill>
                  <a:srgbClr val="010818"/>
                </a:solidFill>
                <a:latin typeface="Roboto"/>
                <a:ea typeface="Roboto"/>
                <a:cs typeface="Roboto"/>
              </a:rPr>
              <a:t>Front- and back-end development with a variety of technologies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</a:pPr>
            <a:r>
              <a:rPr lang="fi-FI" sz="1100" noProof="1">
                <a:solidFill>
                  <a:srgbClr val="010818"/>
                </a:solidFill>
                <a:latin typeface="Roboto"/>
                <a:ea typeface="Roboto"/>
                <a:cs typeface="Roboto"/>
              </a:rPr>
              <a:t>Design and implementation of REST APIs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</a:pPr>
            <a:r>
              <a:rPr lang="fi-FI" sz="1100" noProof="1">
                <a:solidFill>
                  <a:srgbClr val="010818"/>
                </a:solidFill>
                <a:latin typeface="Roboto"/>
                <a:ea typeface="Roboto"/>
                <a:cs typeface="Roboto"/>
              </a:rPr>
              <a:t>Agile software development practises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</a:pPr>
            <a:r>
              <a:rPr lang="fi-FI" sz="1100" noProof="1">
                <a:solidFill>
                  <a:srgbClr val="010818"/>
                </a:solidFill>
                <a:latin typeface="Roboto"/>
                <a:ea typeface="Roboto"/>
                <a:cs typeface="Roboto"/>
              </a:rPr>
              <a:t>DevOps mentality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</a:pPr>
            <a:r>
              <a:rPr lang="fi-FI" sz="1100" noProof="1">
                <a:solidFill>
                  <a:srgbClr val="010818"/>
                </a:solidFill>
                <a:latin typeface="Roboto"/>
                <a:ea typeface="Roboto"/>
                <a:cs typeface="Roboto"/>
              </a:rPr>
              <a:t>Knowledge about test automation, performance testing and cyber security aspects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</a:pPr>
            <a:r>
              <a:rPr lang="fi-FI" sz="1100" noProof="1">
                <a:solidFill>
                  <a:srgbClr val="010818"/>
                </a:solidFill>
                <a:latin typeface="Roboto"/>
                <a:ea typeface="Roboto"/>
                <a:cs typeface="Roboto"/>
              </a:rPr>
              <a:t>UI/UX design experience and knowledge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</a:pPr>
            <a:r>
              <a:rPr lang="fi-FI" sz="1100" noProof="1">
                <a:solidFill>
                  <a:srgbClr val="010818"/>
                </a:solidFill>
                <a:latin typeface="Roboto"/>
                <a:ea typeface="Roboto"/>
                <a:cs typeface="Roboto"/>
              </a:rPr>
              <a:t>Accustomated of working both alone and as a (SCRUM) team member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</a:pPr>
            <a:r>
              <a:rPr lang="fi-FI" sz="1100" noProof="1">
                <a:solidFill>
                  <a:srgbClr val="010818"/>
                </a:solidFill>
                <a:latin typeface="Roboto"/>
                <a:ea typeface="Roboto"/>
                <a:cs typeface="Roboto"/>
              </a:rPr>
              <a:t>Experience of being consultant and handling communication with clients and customers</a:t>
            </a:r>
          </a:p>
          <a:p>
            <a:pPr marL="171450" indent="-171450">
              <a:lnSpc>
                <a:spcPct val="100000"/>
              </a:lnSpc>
              <a:spcAft>
                <a:spcPts val="0"/>
              </a:spcAft>
            </a:pPr>
            <a:r>
              <a:rPr lang="fi-FI" sz="1100" dirty="0">
                <a:solidFill>
                  <a:srgbClr val="010818"/>
                </a:solidFill>
                <a:latin typeface="Roboto"/>
                <a:ea typeface="Roboto"/>
                <a:cs typeface="Roboto"/>
              </a:rPr>
              <a:t>Work experience in multiple different industries, </a:t>
            </a:r>
            <a:r>
              <a:rPr lang="fi-FI" sz="1050" dirty="0">
                <a:solidFill>
                  <a:srgbClr val="010818"/>
                </a:solidFill>
                <a:latin typeface="Roboto"/>
                <a:ea typeface="Roboto"/>
                <a:cs typeface="Roboto"/>
              </a:rPr>
              <a:t>for example, from complex financial environment with lots of different regulations and systems</a:t>
            </a:r>
            <a:endParaRPr lang="fi-FI" sz="2800" dirty="0">
              <a:solidFill>
                <a:srgbClr val="010818"/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19" name="TextBox 36">
            <a:extLst>
              <a:ext uri="{FF2B5EF4-FFF2-40B4-BE49-F238E27FC236}">
                <a16:creationId xmlns:a16="http://schemas.microsoft.com/office/drawing/2014/main" id="{FE88BD40-86E0-BBE7-CE57-F9D66F6355B9}"/>
              </a:ext>
            </a:extLst>
          </p:cNvPr>
          <p:cNvSpPr txBox="1"/>
          <p:nvPr/>
        </p:nvSpPr>
        <p:spPr>
          <a:xfrm>
            <a:off x="2973279" y="2907276"/>
            <a:ext cx="2711903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en-GB" sz="1100" b="1" dirty="0">
                <a:latin typeface="Montserrat"/>
              </a:rPr>
              <a:t>Web development experience</a:t>
            </a:r>
            <a:endParaRPr kumimoji="0" lang="en-FI" sz="1100" b="1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20" name="TextBox 39">
            <a:extLst>
              <a:ext uri="{FF2B5EF4-FFF2-40B4-BE49-F238E27FC236}">
                <a16:creationId xmlns:a16="http://schemas.microsoft.com/office/drawing/2014/main" id="{F9E63C28-293C-9A82-BD0E-64078F3B7174}"/>
              </a:ext>
            </a:extLst>
          </p:cNvPr>
          <p:cNvSpPr txBox="1"/>
          <p:nvPr/>
        </p:nvSpPr>
        <p:spPr>
          <a:xfrm>
            <a:off x="8087053" y="2490140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TECHNOLOGIES</a:t>
            </a:r>
            <a:endParaRPr kumimoji="0" lang="en-FI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cxnSp>
        <p:nvCxnSpPr>
          <p:cNvPr id="21" name="Straight Connector 40">
            <a:extLst>
              <a:ext uri="{FF2B5EF4-FFF2-40B4-BE49-F238E27FC236}">
                <a16:creationId xmlns:a16="http://schemas.microsoft.com/office/drawing/2014/main" id="{7848959D-5FF2-2357-6EBF-7ECDE3DD0D99}"/>
              </a:ext>
            </a:extLst>
          </p:cNvPr>
          <p:cNvCxnSpPr>
            <a:cxnSpLocks/>
          </p:cNvCxnSpPr>
          <p:nvPr/>
        </p:nvCxnSpPr>
        <p:spPr>
          <a:xfrm>
            <a:off x="7845241" y="2797917"/>
            <a:ext cx="3831106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48" descr="User with solid fill">
            <a:extLst>
              <a:ext uri="{FF2B5EF4-FFF2-40B4-BE49-F238E27FC236}">
                <a16:creationId xmlns:a16="http://schemas.microsoft.com/office/drawing/2014/main" id="{8C8D2DA7-3FDF-E191-FA7B-039D09DDDD6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55" y="819959"/>
            <a:ext cx="282475" cy="282475"/>
          </a:xfrm>
          <a:prstGeom prst="rect">
            <a:avLst/>
          </a:prstGeom>
        </p:spPr>
      </p:pic>
      <p:pic>
        <p:nvPicPr>
          <p:cNvPr id="24" name="Graphic 50" descr="Clipboard Checked with solid fill">
            <a:extLst>
              <a:ext uri="{FF2B5EF4-FFF2-40B4-BE49-F238E27FC236}">
                <a16:creationId xmlns:a16="http://schemas.microsoft.com/office/drawing/2014/main" id="{1BB6C707-8D2A-70D0-EB8A-BB3DA80942A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04955" y="2492799"/>
            <a:ext cx="282475" cy="282475"/>
          </a:xfrm>
          <a:prstGeom prst="rect">
            <a:avLst/>
          </a:prstGeom>
        </p:spPr>
      </p:pic>
      <p:grpSp>
        <p:nvGrpSpPr>
          <p:cNvPr id="25" name="Group 53">
            <a:extLst>
              <a:ext uri="{FF2B5EF4-FFF2-40B4-BE49-F238E27FC236}">
                <a16:creationId xmlns:a16="http://schemas.microsoft.com/office/drawing/2014/main" id="{751C4D07-82DD-8973-F4E7-592EADCC1521}"/>
              </a:ext>
            </a:extLst>
          </p:cNvPr>
          <p:cNvGrpSpPr/>
          <p:nvPr/>
        </p:nvGrpSpPr>
        <p:grpSpPr>
          <a:xfrm>
            <a:off x="7761574" y="2471047"/>
            <a:ext cx="308298" cy="282475"/>
            <a:chOff x="5582017" y="4000217"/>
            <a:chExt cx="479584" cy="439413"/>
          </a:xfrm>
          <a:solidFill>
            <a:schemeClr val="accent4">
              <a:lumMod val="75000"/>
            </a:schemeClr>
          </a:solidFill>
        </p:grpSpPr>
        <p:pic>
          <p:nvPicPr>
            <p:cNvPr id="26" name="Graphic 51" descr="Gears">
              <a:extLst>
                <a:ext uri="{FF2B5EF4-FFF2-40B4-BE49-F238E27FC236}">
                  <a16:creationId xmlns:a16="http://schemas.microsoft.com/office/drawing/2014/main" id="{0273683C-11BE-1E2C-F49D-D82EEAD3253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750787" y="4126868"/>
              <a:ext cx="310814" cy="312762"/>
            </a:xfrm>
            <a:prstGeom prst="rect">
              <a:avLst/>
            </a:prstGeom>
          </p:spPr>
        </p:pic>
        <p:pic>
          <p:nvPicPr>
            <p:cNvPr id="27" name="Graphic 52" descr="Single gear">
              <a:extLst>
                <a:ext uri="{FF2B5EF4-FFF2-40B4-BE49-F238E27FC236}">
                  <a16:creationId xmlns:a16="http://schemas.microsoft.com/office/drawing/2014/main" id="{CB1FB8A8-EF8F-A87B-F83B-34B56258144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582017" y="4000217"/>
              <a:ext cx="337540" cy="339655"/>
            </a:xfrm>
            <a:prstGeom prst="rect">
              <a:avLst/>
            </a:prstGeom>
          </p:spPr>
        </p:pic>
      </p:grpSp>
      <p:sp>
        <p:nvSpPr>
          <p:cNvPr id="28" name="TextBox 36">
            <a:extLst>
              <a:ext uri="{FF2B5EF4-FFF2-40B4-BE49-F238E27FC236}">
                <a16:creationId xmlns:a16="http://schemas.microsoft.com/office/drawing/2014/main" id="{8567FE08-752B-7CB5-FCF4-2556485A4A38}"/>
              </a:ext>
            </a:extLst>
          </p:cNvPr>
          <p:cNvSpPr txBox="1"/>
          <p:nvPr/>
        </p:nvSpPr>
        <p:spPr>
          <a:xfrm>
            <a:off x="7822242" y="2907276"/>
            <a:ext cx="1980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solidFill>
                  <a:prstClr val="black"/>
                </a:solidFill>
                <a:latin typeface="Montserrat"/>
              </a:rPr>
              <a:t>Skills &amp; technologies</a:t>
            </a:r>
            <a:endParaRPr kumimoji="0" lang="en-FI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34" name="TextBox 9">
            <a:extLst>
              <a:ext uri="{FF2B5EF4-FFF2-40B4-BE49-F238E27FC236}">
                <a16:creationId xmlns:a16="http://schemas.microsoft.com/office/drawing/2014/main" id="{5EE7EB72-A2A2-001A-C64D-39790062DB0F}"/>
              </a:ext>
            </a:extLst>
          </p:cNvPr>
          <p:cNvSpPr txBox="1"/>
          <p:nvPr/>
        </p:nvSpPr>
        <p:spPr>
          <a:xfrm>
            <a:off x="-8596" y="2192663"/>
            <a:ext cx="2396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white"/>
                </a:solidFill>
                <a:latin typeface="Montserrat"/>
                <a:ea typeface="Roboto" panose="02000000000000000000" pitchFamily="2" charset="0"/>
              </a:rPr>
              <a:t>HENKILÖESITTELY</a:t>
            </a:r>
            <a:endParaRPr lang="en-GB" sz="1000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Senior ERP projektipäällikkö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Atsalea Software</a:t>
            </a:r>
            <a:endParaRPr kumimoji="0" lang="en-FI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6" name="Straight Connector 16">
            <a:extLst>
              <a:ext uri="{FF2B5EF4-FFF2-40B4-BE49-F238E27FC236}">
                <a16:creationId xmlns:a16="http://schemas.microsoft.com/office/drawing/2014/main" id="{D58BD3C0-8360-90BD-324D-2817D5387726}"/>
              </a:ext>
            </a:extLst>
          </p:cNvPr>
          <p:cNvCxnSpPr>
            <a:cxnSpLocks/>
          </p:cNvCxnSpPr>
          <p:nvPr/>
        </p:nvCxnSpPr>
        <p:spPr>
          <a:xfrm>
            <a:off x="155353" y="2993587"/>
            <a:ext cx="1902453" cy="34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9">
            <a:extLst>
              <a:ext uri="{FF2B5EF4-FFF2-40B4-BE49-F238E27FC236}">
                <a16:creationId xmlns:a16="http://schemas.microsoft.com/office/drawing/2014/main" id="{42DD5386-21F3-4D77-91EB-40C36E925983}"/>
              </a:ext>
            </a:extLst>
          </p:cNvPr>
          <p:cNvSpPr txBox="1"/>
          <p:nvPr/>
        </p:nvSpPr>
        <p:spPr>
          <a:xfrm>
            <a:off x="-29521" y="3051666"/>
            <a:ext cx="239602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Toimialat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Finanssi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Kauppa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Ilmailu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Elintarvikkeet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Liitot &amp; jäsenyritykset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Varastonhallinta &amp; tuotanto</a:t>
            </a:r>
          </a:p>
        </p:txBody>
      </p:sp>
      <p:sp>
        <p:nvSpPr>
          <p:cNvPr id="39" name="TextBox 9">
            <a:extLst>
              <a:ext uri="{FF2B5EF4-FFF2-40B4-BE49-F238E27FC236}">
                <a16:creationId xmlns:a16="http://schemas.microsoft.com/office/drawing/2014/main" id="{C08BE94B-8735-27F9-A16F-DE4DD1A0F0E9}"/>
              </a:ext>
            </a:extLst>
          </p:cNvPr>
          <p:cNvSpPr txBox="1"/>
          <p:nvPr/>
        </p:nvSpPr>
        <p:spPr>
          <a:xfrm>
            <a:off x="12339" y="4445360"/>
            <a:ext cx="23960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Menetelmät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Agile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Vesiputous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Hybridit</a:t>
            </a:r>
            <a:endParaRPr kumimoji="0" lang="en-FI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" name="TextBox 9">
            <a:extLst>
              <a:ext uri="{FF2B5EF4-FFF2-40B4-BE49-F238E27FC236}">
                <a16:creationId xmlns:a16="http://schemas.microsoft.com/office/drawing/2014/main" id="{03C0F88E-631C-D0D5-7912-7DED7B4C9BB5}"/>
              </a:ext>
            </a:extLst>
          </p:cNvPr>
          <p:cNvSpPr txBox="1"/>
          <p:nvPr/>
        </p:nvSpPr>
        <p:spPr>
          <a:xfrm>
            <a:off x="-17182" y="5388384"/>
            <a:ext cx="23960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Kielet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Suomi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Englanti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" name="Straight Connector 19">
            <a:extLst>
              <a:ext uri="{FF2B5EF4-FFF2-40B4-BE49-F238E27FC236}">
                <a16:creationId xmlns:a16="http://schemas.microsoft.com/office/drawing/2014/main" id="{0652385D-87CD-5306-43AF-45FA76562129}"/>
              </a:ext>
            </a:extLst>
          </p:cNvPr>
          <p:cNvCxnSpPr>
            <a:cxnSpLocks/>
          </p:cNvCxnSpPr>
          <p:nvPr/>
        </p:nvCxnSpPr>
        <p:spPr>
          <a:xfrm>
            <a:off x="259122" y="5301866"/>
            <a:ext cx="19024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9">
            <a:extLst>
              <a:ext uri="{FF2B5EF4-FFF2-40B4-BE49-F238E27FC236}">
                <a16:creationId xmlns:a16="http://schemas.microsoft.com/office/drawing/2014/main" id="{F48D6158-BB42-EF44-E6B3-4AA7591007C8}"/>
              </a:ext>
            </a:extLst>
          </p:cNvPr>
          <p:cNvCxnSpPr>
            <a:cxnSpLocks/>
          </p:cNvCxnSpPr>
          <p:nvPr/>
        </p:nvCxnSpPr>
        <p:spPr>
          <a:xfrm>
            <a:off x="238189" y="4334388"/>
            <a:ext cx="19024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19">
            <a:extLst>
              <a:ext uri="{FF2B5EF4-FFF2-40B4-BE49-F238E27FC236}">
                <a16:creationId xmlns:a16="http://schemas.microsoft.com/office/drawing/2014/main" id="{655355AF-70C2-78ED-945F-F391F93BAF2D}"/>
              </a:ext>
            </a:extLst>
          </p:cNvPr>
          <p:cNvCxnSpPr>
            <a:cxnSpLocks/>
          </p:cNvCxnSpPr>
          <p:nvPr/>
        </p:nvCxnSpPr>
        <p:spPr>
          <a:xfrm>
            <a:off x="217262" y="6073272"/>
            <a:ext cx="19024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9">
            <a:extLst>
              <a:ext uri="{FF2B5EF4-FFF2-40B4-BE49-F238E27FC236}">
                <a16:creationId xmlns:a16="http://schemas.microsoft.com/office/drawing/2014/main" id="{E25BD150-C1F6-24C6-155F-DDFD636832A5}"/>
              </a:ext>
            </a:extLst>
          </p:cNvPr>
          <p:cNvSpPr txBox="1"/>
          <p:nvPr/>
        </p:nvSpPr>
        <p:spPr>
          <a:xfrm>
            <a:off x="-73349" y="6162034"/>
            <a:ext cx="2396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Sertifikaatit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IPMA-B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5A712A1A-2463-F115-F3DD-DC20D4684395}"/>
              </a:ext>
            </a:extLst>
          </p:cNvPr>
          <p:cNvSpPr txBox="1">
            <a:spLocks/>
          </p:cNvSpPr>
          <p:nvPr/>
        </p:nvSpPr>
        <p:spPr>
          <a:xfrm>
            <a:off x="7845241" y="3174240"/>
            <a:ext cx="3914773" cy="3217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72800" indent="-288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Full-stack development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Agile software development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REST API development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DevOps</a:t>
            </a:r>
          </a:p>
          <a:p>
            <a:pPr marL="171450" indent="-171450"/>
            <a:endParaRPr lang="en-US" sz="1100" dirty="0">
              <a:latin typeface="Roboto"/>
              <a:ea typeface="Roboto"/>
              <a:cs typeface="Calibri"/>
            </a:endParaRP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Java (Spring), python, PHP, NodeJS, Ruby on Rails, SQL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Typescript, JavaScript, React, CSS</a:t>
            </a:r>
          </a:p>
          <a:p>
            <a:pPr marL="171450" indent="-171450"/>
            <a:endParaRPr lang="en-US" sz="1100" dirty="0">
              <a:latin typeface="Roboto"/>
              <a:ea typeface="Roboto"/>
              <a:cs typeface="Calibri"/>
            </a:endParaRP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Git, Gitlab, Bitbucket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Docker, Kubernetes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AWS, Google Cloud Platform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Jenkins, Gitlab CI/CD, Groovy</a:t>
            </a:r>
          </a:p>
          <a:p>
            <a:pPr marL="171450" indent="-171450"/>
            <a:endParaRPr lang="en-US" sz="1100" dirty="0">
              <a:latin typeface="Roboto"/>
              <a:ea typeface="Roboto"/>
              <a:cs typeface="Calibri"/>
            </a:endParaRP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Test automation, Robot Framework, Jest, JUnit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Performance testing, DevWeb, LoadRunner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Cyber security, Burp suite</a:t>
            </a:r>
            <a:endParaRPr lang="en-GB" sz="1100" dirty="0">
              <a:solidFill>
                <a:srgbClr val="000000"/>
              </a:solidFill>
              <a:latin typeface="Roboto"/>
              <a:ea typeface="Roboto"/>
              <a:cs typeface="Tahoma"/>
            </a:endParaRPr>
          </a:p>
          <a:p>
            <a:pPr marL="171450" indent="-171450">
              <a:buClr>
                <a:srgbClr val="44546A"/>
              </a:buClr>
              <a:defRPr/>
            </a:pPr>
            <a:endParaRPr lang="en-GB" sz="1100" dirty="0">
              <a:solidFill>
                <a:srgbClr val="000000"/>
              </a:solidFill>
              <a:latin typeface="Roboto"/>
              <a:ea typeface="Roboto"/>
              <a:cs typeface="Tahoma"/>
            </a:endParaRPr>
          </a:p>
          <a:p>
            <a:pPr marL="171450" indent="-171450">
              <a:lnSpc>
                <a:spcPct val="100000"/>
              </a:lnSpc>
              <a:spcAft>
                <a:spcPts val="0"/>
              </a:spcAft>
              <a:buClrTx/>
              <a:defRPr/>
            </a:pPr>
            <a:endParaRPr lang="en-US" sz="1100" dirty="0">
              <a:solidFill>
                <a:srgbClr val="000000"/>
              </a:solidFill>
              <a:latin typeface="Calibri" panose="020F0502020204030204"/>
              <a:ea typeface="Verdana" pitchFamily="34" charset="0"/>
              <a:cs typeface="Tahoma"/>
            </a:endParaRPr>
          </a:p>
          <a:p>
            <a:pPr marL="171450" indent="-171450">
              <a:lnSpc>
                <a:spcPct val="100000"/>
              </a:lnSpc>
              <a:spcAft>
                <a:spcPts val="0"/>
              </a:spcAft>
              <a:buClrTx/>
              <a:defRPr/>
            </a:pPr>
            <a:endParaRPr lang="en-US" sz="1100" dirty="0">
              <a:solidFill>
                <a:srgbClr val="000000"/>
              </a:solidFill>
              <a:latin typeface="Calibri" panose="020F0502020204030204"/>
              <a:ea typeface="Verdana" pitchFamily="34" charset="0"/>
              <a:cs typeface="Tahoma"/>
            </a:endParaRPr>
          </a:p>
          <a:p>
            <a:pPr marL="171450" indent="-171450">
              <a:lnSpc>
                <a:spcPct val="100000"/>
              </a:lnSpc>
              <a:spcAft>
                <a:spcPts val="0"/>
              </a:spcAft>
              <a:buClrTx/>
              <a:defRPr/>
            </a:pPr>
            <a:endParaRPr lang="en-US" sz="1100" dirty="0">
              <a:solidFill>
                <a:srgbClr val="010818"/>
              </a:solidFill>
              <a:latin typeface="Roboto"/>
              <a:ea typeface="Roboto"/>
              <a:cs typeface="Roboto"/>
            </a:endParaRPr>
          </a:p>
          <a:p>
            <a:pPr marL="171450" indent="-171450">
              <a:lnSpc>
                <a:spcPct val="100000"/>
              </a:lnSpc>
              <a:spcAft>
                <a:spcPts val="0"/>
              </a:spcAft>
              <a:buClrTx/>
              <a:defRPr/>
            </a:pPr>
            <a:endParaRPr lang="fi-FI" sz="800" dirty="0">
              <a:solidFill>
                <a:prstClr val="black">
                  <a:lumMod val="50000"/>
                  <a:lumOff val="50000"/>
                </a:prstClr>
              </a:solidFill>
              <a:latin typeface="Roboto"/>
              <a:ea typeface="Lato Thin" panose="020F0302020204030203" pitchFamily="34" charset="0"/>
              <a:cs typeface="Lato Thin" panose="020F0302020204030203" pitchFamily="34" charset="0"/>
            </a:endParaRPr>
          </a:p>
        </p:txBody>
      </p:sp>
      <p:sp>
        <p:nvSpPr>
          <p:cNvPr id="22" name="TextBox 9">
            <a:extLst>
              <a:ext uri="{FF2B5EF4-FFF2-40B4-BE49-F238E27FC236}">
                <a16:creationId xmlns:a16="http://schemas.microsoft.com/office/drawing/2014/main" id="{4CE47FDB-C5C1-C044-6F2E-CBBBCCCA5F21}"/>
              </a:ext>
            </a:extLst>
          </p:cNvPr>
          <p:cNvSpPr txBox="1"/>
          <p:nvPr/>
        </p:nvSpPr>
        <p:spPr>
          <a:xfrm>
            <a:off x="0" y="2126771"/>
            <a:ext cx="2396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Project Ma</a:t>
            </a:r>
            <a:r>
              <a:rPr lang="en-GB" sz="1200" b="1" dirty="0">
                <a:solidFill>
                  <a:prstClr val="white"/>
                </a:solidFill>
                <a:latin typeface="Montserrat"/>
              </a:rPr>
              <a:t>nager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37" name="TextBox 10">
            <a:extLst>
              <a:ext uri="{FF2B5EF4-FFF2-40B4-BE49-F238E27FC236}">
                <a16:creationId xmlns:a16="http://schemas.microsoft.com/office/drawing/2014/main" id="{CD6E2EBE-5A36-BC59-B4BE-F67811B3B12E}"/>
              </a:ext>
            </a:extLst>
          </p:cNvPr>
          <p:cNvSpPr txBox="1"/>
          <p:nvPr/>
        </p:nvSpPr>
        <p:spPr>
          <a:xfrm>
            <a:off x="342288" y="2644029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40" name="TextBox 11">
            <a:extLst>
              <a:ext uri="{FF2B5EF4-FFF2-40B4-BE49-F238E27FC236}">
                <a16:creationId xmlns:a16="http://schemas.microsoft.com/office/drawing/2014/main" id="{3C11CA3D-C5F8-ED1E-70F3-CA83F846ADAE}"/>
              </a:ext>
            </a:extLst>
          </p:cNvPr>
          <p:cNvSpPr txBox="1"/>
          <p:nvPr/>
        </p:nvSpPr>
        <p:spPr>
          <a:xfrm>
            <a:off x="342287" y="3891487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Methodology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C8E6336E-D75F-ABA1-8530-02F51480876A}"/>
              </a:ext>
            </a:extLst>
          </p:cNvPr>
          <p:cNvSpPr txBox="1">
            <a:spLocks/>
          </p:cNvSpPr>
          <p:nvPr/>
        </p:nvSpPr>
        <p:spPr>
          <a:xfrm>
            <a:off x="342287" y="2966131"/>
            <a:ext cx="1765234" cy="985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Finan</a:t>
            </a:r>
            <a:r>
              <a:rPr lang="fi-FI" sz="1100" dirty="0">
                <a:solidFill>
                  <a:prstClr val="white"/>
                </a:solidFill>
                <a:latin typeface="Roboto"/>
              </a:rPr>
              <a:t>ce</a:t>
            </a: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100" dirty="0">
                <a:solidFill>
                  <a:prstClr val="white"/>
                </a:solidFill>
                <a:latin typeface="Roboto"/>
              </a:rPr>
              <a:t>Trade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100" dirty="0">
                <a:solidFill>
                  <a:prstClr val="white"/>
                </a:solidFill>
                <a:latin typeface="Roboto"/>
              </a:rPr>
              <a:t>Aviation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Food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100" dirty="0">
                <a:solidFill>
                  <a:prstClr val="white"/>
                </a:solidFill>
                <a:latin typeface="Roboto"/>
              </a:rPr>
              <a:t>Associations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100" dirty="0">
                <a:solidFill>
                  <a:prstClr val="white"/>
                </a:solidFill>
                <a:latin typeface="Roboto"/>
              </a:rPr>
              <a:t>Warehouse &amp; Production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43" name="Text Placeholder 5">
            <a:extLst>
              <a:ext uri="{FF2B5EF4-FFF2-40B4-BE49-F238E27FC236}">
                <a16:creationId xmlns:a16="http://schemas.microsoft.com/office/drawing/2014/main" id="{878D3775-6BBD-A9EC-646F-FFA023E856AB}"/>
              </a:ext>
            </a:extLst>
          </p:cNvPr>
          <p:cNvSpPr txBox="1">
            <a:spLocks/>
          </p:cNvSpPr>
          <p:nvPr/>
        </p:nvSpPr>
        <p:spPr>
          <a:xfrm>
            <a:off x="342286" y="4218479"/>
            <a:ext cx="1704001" cy="109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Agile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000" dirty="0">
                <a:solidFill>
                  <a:prstClr val="white"/>
                </a:solidFill>
                <a:latin typeface="Roboto"/>
              </a:rPr>
              <a:t>Hybrid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Waterfall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grpSp>
        <p:nvGrpSpPr>
          <p:cNvPr id="44" name="Group 54">
            <a:extLst>
              <a:ext uri="{FF2B5EF4-FFF2-40B4-BE49-F238E27FC236}">
                <a16:creationId xmlns:a16="http://schemas.microsoft.com/office/drawing/2014/main" id="{6D99C3EE-9F1B-C6EA-2633-F788C43AC814}"/>
              </a:ext>
            </a:extLst>
          </p:cNvPr>
          <p:cNvGrpSpPr/>
          <p:nvPr/>
        </p:nvGrpSpPr>
        <p:grpSpPr>
          <a:xfrm>
            <a:off x="429108" y="2922466"/>
            <a:ext cx="1562485" cy="1244316"/>
            <a:chOff x="431986" y="2922466"/>
            <a:chExt cx="1614300" cy="1244316"/>
          </a:xfrm>
        </p:grpSpPr>
        <p:cxnSp>
          <p:nvCxnSpPr>
            <p:cNvPr id="45" name="Straight Connector 16">
              <a:extLst>
                <a:ext uri="{FF2B5EF4-FFF2-40B4-BE49-F238E27FC236}">
                  <a16:creationId xmlns:a16="http://schemas.microsoft.com/office/drawing/2014/main" id="{A9072E2C-4B1B-D248-5830-726DAF51FB64}"/>
                </a:ext>
              </a:extLst>
            </p:cNvPr>
            <p:cNvCxnSpPr/>
            <p:nvPr/>
          </p:nvCxnSpPr>
          <p:spPr>
            <a:xfrm>
              <a:off x="431986" y="2922466"/>
              <a:ext cx="16143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19">
              <a:extLst>
                <a:ext uri="{FF2B5EF4-FFF2-40B4-BE49-F238E27FC236}">
                  <a16:creationId xmlns:a16="http://schemas.microsoft.com/office/drawing/2014/main" id="{23AB4AB5-0C4E-821B-833E-D7FE6067B352}"/>
                </a:ext>
              </a:extLst>
            </p:cNvPr>
            <p:cNvCxnSpPr/>
            <p:nvPr/>
          </p:nvCxnSpPr>
          <p:spPr>
            <a:xfrm>
              <a:off x="431986" y="4166782"/>
              <a:ext cx="16143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Connector 20">
            <a:extLst>
              <a:ext uri="{FF2B5EF4-FFF2-40B4-BE49-F238E27FC236}">
                <a16:creationId xmlns:a16="http://schemas.microsoft.com/office/drawing/2014/main" id="{119865EA-401C-2F5A-B72A-087A048F277D}"/>
              </a:ext>
            </a:extLst>
          </p:cNvPr>
          <p:cNvCxnSpPr/>
          <p:nvPr/>
        </p:nvCxnSpPr>
        <p:spPr>
          <a:xfrm>
            <a:off x="431986" y="5799528"/>
            <a:ext cx="16143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6">
            <a:extLst>
              <a:ext uri="{FF2B5EF4-FFF2-40B4-BE49-F238E27FC236}">
                <a16:creationId xmlns:a16="http://schemas.microsoft.com/office/drawing/2014/main" id="{F8DEBC3D-B51F-4E74-BB97-B4F1B474BFC8}"/>
              </a:ext>
            </a:extLst>
          </p:cNvPr>
          <p:cNvSpPr/>
          <p:nvPr/>
        </p:nvSpPr>
        <p:spPr>
          <a:xfrm>
            <a:off x="-8443" y="-9921"/>
            <a:ext cx="239602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FI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49" name="TextBox 9">
            <a:extLst>
              <a:ext uri="{FF2B5EF4-FFF2-40B4-BE49-F238E27FC236}">
                <a16:creationId xmlns:a16="http://schemas.microsoft.com/office/drawing/2014/main" id="{6D52A98A-5971-1AAA-8372-37A8F6B622E4}"/>
              </a:ext>
            </a:extLst>
          </p:cNvPr>
          <p:cNvSpPr txBox="1"/>
          <p:nvPr/>
        </p:nvSpPr>
        <p:spPr>
          <a:xfrm>
            <a:off x="-8594" y="2005784"/>
            <a:ext cx="2396021" cy="7668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RESUME</a:t>
            </a:r>
          </a:p>
          <a:p>
            <a:pPr algn="ctr"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NN</a:t>
            </a:r>
            <a:endParaRPr lang="en-GB" sz="9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algn="ctr"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Fullstack Developer</a:t>
            </a:r>
            <a:endParaRPr lang="en-GB" sz="9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Helsinki 00540</a:t>
            </a:r>
            <a:endParaRPr kumimoji="0" lang="en-FI" sz="9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50" name="Straight Connector 16">
            <a:extLst>
              <a:ext uri="{FF2B5EF4-FFF2-40B4-BE49-F238E27FC236}">
                <a16:creationId xmlns:a16="http://schemas.microsoft.com/office/drawing/2014/main" id="{000275EE-2911-7177-F14A-8C11BE6986CE}"/>
              </a:ext>
            </a:extLst>
          </p:cNvPr>
          <p:cNvCxnSpPr>
            <a:cxnSpLocks/>
          </p:cNvCxnSpPr>
          <p:nvPr/>
        </p:nvCxnSpPr>
        <p:spPr>
          <a:xfrm>
            <a:off x="200164" y="2907752"/>
            <a:ext cx="1902453" cy="34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9">
            <a:extLst>
              <a:ext uri="{FF2B5EF4-FFF2-40B4-BE49-F238E27FC236}">
                <a16:creationId xmlns:a16="http://schemas.microsoft.com/office/drawing/2014/main" id="{FB8A05F6-5695-EE94-83B7-FBDFADEE7B98}"/>
              </a:ext>
            </a:extLst>
          </p:cNvPr>
          <p:cNvSpPr txBox="1"/>
          <p:nvPr/>
        </p:nvSpPr>
        <p:spPr>
          <a:xfrm>
            <a:off x="-37965" y="2962302"/>
            <a:ext cx="2404465" cy="8745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</a:p>
          <a:p>
            <a:pPr algn="ctr"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Finance and Insurance</a:t>
            </a:r>
          </a:p>
          <a:p>
            <a:pPr algn="ctr"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Manufacturing</a:t>
            </a:r>
          </a:p>
          <a:p>
            <a:pPr algn="ctr"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Construction</a:t>
            </a:r>
          </a:p>
          <a:p>
            <a:pPr algn="ctr"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Electricity supply</a:t>
            </a:r>
          </a:p>
        </p:txBody>
      </p:sp>
      <p:sp>
        <p:nvSpPr>
          <p:cNvPr id="52" name="TextBox 9">
            <a:extLst>
              <a:ext uri="{FF2B5EF4-FFF2-40B4-BE49-F238E27FC236}">
                <a16:creationId xmlns:a16="http://schemas.microsoft.com/office/drawing/2014/main" id="{F4DCBF5C-C168-FBBD-CB16-6E73E31D67E5}"/>
              </a:ext>
            </a:extLst>
          </p:cNvPr>
          <p:cNvSpPr txBox="1"/>
          <p:nvPr/>
        </p:nvSpPr>
        <p:spPr>
          <a:xfrm>
            <a:off x="-46619" y="4049932"/>
            <a:ext cx="2396020" cy="7360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Methods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DevOps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Agile</a:t>
            </a:r>
            <a:endParaRPr lang="en-GB" sz="9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Waterfall</a:t>
            </a:r>
            <a:endParaRPr kumimoji="0" lang="en-FI" sz="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3" name="TextBox 9">
            <a:extLst>
              <a:ext uri="{FF2B5EF4-FFF2-40B4-BE49-F238E27FC236}">
                <a16:creationId xmlns:a16="http://schemas.microsoft.com/office/drawing/2014/main" id="{B1991237-DC92-A9FE-877E-017514D04014}"/>
              </a:ext>
            </a:extLst>
          </p:cNvPr>
          <p:cNvSpPr txBox="1"/>
          <p:nvPr/>
        </p:nvSpPr>
        <p:spPr>
          <a:xfrm>
            <a:off x="-50843" y="4959595"/>
            <a:ext cx="2404465" cy="5975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Languages</a:t>
            </a:r>
          </a:p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en-GB" sz="9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Finnish</a:t>
            </a:r>
          </a:p>
          <a:p>
            <a:pPr algn="ctr">
              <a:defRPr/>
            </a:pPr>
            <a:r>
              <a:rPr lang="en-GB" sz="9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English</a:t>
            </a:r>
          </a:p>
        </p:txBody>
      </p:sp>
      <p:cxnSp>
        <p:nvCxnSpPr>
          <p:cNvPr id="54" name="Straight Connector 19">
            <a:extLst>
              <a:ext uri="{FF2B5EF4-FFF2-40B4-BE49-F238E27FC236}">
                <a16:creationId xmlns:a16="http://schemas.microsoft.com/office/drawing/2014/main" id="{B052B1F1-6D23-FB76-717D-13D6D5B40EB8}"/>
              </a:ext>
            </a:extLst>
          </p:cNvPr>
          <p:cNvCxnSpPr>
            <a:cxnSpLocks/>
          </p:cNvCxnSpPr>
          <p:nvPr/>
        </p:nvCxnSpPr>
        <p:spPr>
          <a:xfrm>
            <a:off x="200164" y="4891135"/>
            <a:ext cx="19024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19">
            <a:extLst>
              <a:ext uri="{FF2B5EF4-FFF2-40B4-BE49-F238E27FC236}">
                <a16:creationId xmlns:a16="http://schemas.microsoft.com/office/drawing/2014/main" id="{0CF8AD94-CE51-B27B-FE1E-C8983A907405}"/>
              </a:ext>
            </a:extLst>
          </p:cNvPr>
          <p:cNvCxnSpPr>
            <a:cxnSpLocks/>
          </p:cNvCxnSpPr>
          <p:nvPr/>
        </p:nvCxnSpPr>
        <p:spPr>
          <a:xfrm>
            <a:off x="259122" y="3960328"/>
            <a:ext cx="19024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9">
            <a:extLst>
              <a:ext uri="{FF2B5EF4-FFF2-40B4-BE49-F238E27FC236}">
                <a16:creationId xmlns:a16="http://schemas.microsoft.com/office/drawing/2014/main" id="{E3EB0F0D-898D-863B-98B2-7003127391F7}"/>
              </a:ext>
            </a:extLst>
          </p:cNvPr>
          <p:cNvSpPr txBox="1"/>
          <p:nvPr/>
        </p:nvSpPr>
        <p:spPr>
          <a:xfrm>
            <a:off x="-82088" y="5757026"/>
            <a:ext cx="2396020" cy="47448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Certificates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/>
                <a:ea typeface="Roboto"/>
                <a:cs typeface="Roboto"/>
              </a:rPr>
              <a:t>AWS Certified Developer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</p:txBody>
      </p:sp>
      <p:cxnSp>
        <p:nvCxnSpPr>
          <p:cNvPr id="57" name="Straight Connector 19">
            <a:extLst>
              <a:ext uri="{FF2B5EF4-FFF2-40B4-BE49-F238E27FC236}">
                <a16:creationId xmlns:a16="http://schemas.microsoft.com/office/drawing/2014/main" id="{22F5BDBC-5F45-88F6-63A4-5304D2EC413F}"/>
              </a:ext>
            </a:extLst>
          </p:cNvPr>
          <p:cNvCxnSpPr>
            <a:cxnSpLocks/>
          </p:cNvCxnSpPr>
          <p:nvPr/>
        </p:nvCxnSpPr>
        <p:spPr>
          <a:xfrm>
            <a:off x="273677" y="5684616"/>
            <a:ext cx="19024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19">
            <a:extLst>
              <a:ext uri="{FF2B5EF4-FFF2-40B4-BE49-F238E27FC236}">
                <a16:creationId xmlns:a16="http://schemas.microsoft.com/office/drawing/2014/main" id="{96CEA4BB-86A7-A7DF-6606-7E0DC2710366}"/>
              </a:ext>
            </a:extLst>
          </p:cNvPr>
          <p:cNvCxnSpPr>
            <a:cxnSpLocks/>
          </p:cNvCxnSpPr>
          <p:nvPr/>
        </p:nvCxnSpPr>
        <p:spPr>
          <a:xfrm>
            <a:off x="200164" y="6262192"/>
            <a:ext cx="19024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9">
            <a:extLst>
              <a:ext uri="{FF2B5EF4-FFF2-40B4-BE49-F238E27FC236}">
                <a16:creationId xmlns:a16="http://schemas.microsoft.com/office/drawing/2014/main" id="{5EE3DF8C-0380-5B72-9768-5527FFA3E436}"/>
              </a:ext>
            </a:extLst>
          </p:cNvPr>
          <p:cNvSpPr txBox="1"/>
          <p:nvPr/>
        </p:nvSpPr>
        <p:spPr>
          <a:xfrm>
            <a:off x="-80886" y="6316973"/>
            <a:ext cx="2396020" cy="47448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Education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MSc, Economics, University of Helsinki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</p:txBody>
      </p:sp>
      <p:sp>
        <p:nvSpPr>
          <p:cNvPr id="29" name="Oval 16">
            <a:extLst>
              <a:ext uri="{FF2B5EF4-FFF2-40B4-BE49-F238E27FC236}">
                <a16:creationId xmlns:a16="http://schemas.microsoft.com/office/drawing/2014/main" id="{5A1BEA6D-B53C-97F8-5469-2B581F1DAFE0}"/>
              </a:ext>
            </a:extLst>
          </p:cNvPr>
          <p:cNvSpPr>
            <a:spLocks noChangeAspect="1"/>
          </p:cNvSpPr>
          <p:nvPr/>
        </p:nvSpPr>
        <p:spPr>
          <a:xfrm>
            <a:off x="284465" y="184376"/>
            <a:ext cx="1773341" cy="1773341"/>
          </a:xfrm>
          <a:prstGeom prst="ellipse">
            <a:avLst/>
          </a:prstGeom>
          <a:blipFill>
            <a:blip r:embed="rId10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0" name="TextBox 9">
            <a:extLst>
              <a:ext uri="{FF2B5EF4-FFF2-40B4-BE49-F238E27FC236}">
                <a16:creationId xmlns:a16="http://schemas.microsoft.com/office/drawing/2014/main" id="{EE2D9422-47B7-A9D3-5A02-6D8F94AAE540}"/>
              </a:ext>
            </a:extLst>
          </p:cNvPr>
          <p:cNvSpPr txBox="1"/>
          <p:nvPr/>
        </p:nvSpPr>
        <p:spPr>
          <a:xfrm>
            <a:off x="638517" y="882519"/>
            <a:ext cx="104394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latin typeface="Roboto"/>
                <a:ea typeface="Roboto"/>
                <a:cs typeface="Roboto"/>
              </a:rPr>
              <a:t>Pic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latin typeface="Roboto"/>
                <a:ea typeface="Roboto"/>
                <a:cs typeface="Roboto"/>
              </a:rPr>
              <a:t>(round shape)</a:t>
            </a:r>
            <a:endParaRPr lang="en-GB" sz="1000" dirty="0"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70187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A1639C-3B73-FA50-601F-37B029B85F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:a16="http://schemas.microsoft.com/office/drawing/2014/main" id="{6DA4A288-FBA7-5A23-DBF8-246E51232605}"/>
              </a:ext>
            </a:extLst>
          </p:cNvPr>
          <p:cNvSpPr txBox="1"/>
          <p:nvPr/>
        </p:nvSpPr>
        <p:spPr>
          <a:xfrm>
            <a:off x="0" y="2126771"/>
            <a:ext cx="2396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Project Ma</a:t>
            </a:r>
            <a:r>
              <a:rPr lang="en-GB" sz="1200" b="1" dirty="0">
                <a:solidFill>
                  <a:prstClr val="white"/>
                </a:solidFill>
                <a:latin typeface="Montserrat"/>
              </a:rPr>
              <a:t>nager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3E63B8B7-D7C4-3BA5-B01F-65F5DE52DDB0}"/>
              </a:ext>
            </a:extLst>
          </p:cNvPr>
          <p:cNvSpPr txBox="1"/>
          <p:nvPr/>
        </p:nvSpPr>
        <p:spPr>
          <a:xfrm>
            <a:off x="342288" y="2644029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34" name="TextBox 9">
            <a:extLst>
              <a:ext uri="{FF2B5EF4-FFF2-40B4-BE49-F238E27FC236}">
                <a16:creationId xmlns:a16="http://schemas.microsoft.com/office/drawing/2014/main" id="{3C43CDE0-3518-DE63-10A8-1ADE9D36EBBD}"/>
              </a:ext>
            </a:extLst>
          </p:cNvPr>
          <p:cNvSpPr txBox="1"/>
          <p:nvPr/>
        </p:nvSpPr>
        <p:spPr>
          <a:xfrm>
            <a:off x="-8594" y="2115763"/>
            <a:ext cx="239602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RESUME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Senior </a:t>
            </a: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Project Ma</a:t>
            </a: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Atsalea Software</a:t>
            </a:r>
            <a:endParaRPr kumimoji="0" lang="en-FI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6" name="Straight Connector 16">
            <a:extLst>
              <a:ext uri="{FF2B5EF4-FFF2-40B4-BE49-F238E27FC236}">
                <a16:creationId xmlns:a16="http://schemas.microsoft.com/office/drawing/2014/main" id="{F69BD1C4-43C6-1A6F-3918-1B51D18C008C}"/>
              </a:ext>
            </a:extLst>
          </p:cNvPr>
          <p:cNvCxnSpPr>
            <a:cxnSpLocks/>
          </p:cNvCxnSpPr>
          <p:nvPr/>
        </p:nvCxnSpPr>
        <p:spPr>
          <a:xfrm>
            <a:off x="155353" y="2993587"/>
            <a:ext cx="1902453" cy="34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25">
            <a:extLst>
              <a:ext uri="{FF2B5EF4-FFF2-40B4-BE49-F238E27FC236}">
                <a16:creationId xmlns:a16="http://schemas.microsoft.com/office/drawing/2014/main" id="{E97C80D6-6F36-EFFC-ABBC-518739C3029C}"/>
              </a:ext>
            </a:extLst>
          </p:cNvPr>
          <p:cNvSpPr txBox="1"/>
          <p:nvPr/>
        </p:nvSpPr>
        <p:spPr>
          <a:xfrm>
            <a:off x="1158568" y="386422"/>
            <a:ext cx="6093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latin typeface="Montserrat"/>
              </a:rPr>
              <a:t>WORK HISTORY / PROJECTS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ontserrat"/>
            </a:endParaRPr>
          </a:p>
        </p:txBody>
      </p:sp>
      <p:cxnSp>
        <p:nvCxnSpPr>
          <p:cNvPr id="35" name="Straight Connector 26">
            <a:extLst>
              <a:ext uri="{FF2B5EF4-FFF2-40B4-BE49-F238E27FC236}">
                <a16:creationId xmlns:a16="http://schemas.microsoft.com/office/drawing/2014/main" id="{9A3CD465-07D9-28BA-87E3-C659E62F3334}"/>
              </a:ext>
            </a:extLst>
          </p:cNvPr>
          <p:cNvCxnSpPr>
            <a:cxnSpLocks/>
          </p:cNvCxnSpPr>
          <p:nvPr/>
        </p:nvCxnSpPr>
        <p:spPr>
          <a:xfrm>
            <a:off x="945386" y="694199"/>
            <a:ext cx="99702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0">
            <a:extLst>
              <a:ext uri="{FF2B5EF4-FFF2-40B4-BE49-F238E27FC236}">
                <a16:creationId xmlns:a16="http://schemas.microsoft.com/office/drawing/2014/main" id="{827F38C0-91B1-FF45-D29B-760B7B268561}"/>
              </a:ext>
            </a:extLst>
          </p:cNvPr>
          <p:cNvSpPr txBox="1"/>
          <p:nvPr/>
        </p:nvSpPr>
        <p:spPr>
          <a:xfrm>
            <a:off x="342288" y="5154045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2" name="Graphic 50" descr="Clipboard Checked with solid fill">
            <a:extLst>
              <a:ext uri="{FF2B5EF4-FFF2-40B4-BE49-F238E27FC236}">
                <a16:creationId xmlns:a16="http://schemas.microsoft.com/office/drawing/2014/main" id="{C78092E5-0032-389A-8095-BACB5AE998E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0740" y="397839"/>
            <a:ext cx="282475" cy="282475"/>
          </a:xfrm>
          <a:prstGeom prst="rect">
            <a:avLst/>
          </a:prstGeom>
        </p:spPr>
      </p:pic>
      <p:pic>
        <p:nvPicPr>
          <p:cNvPr id="3" name="Kuva 2" descr="Kuva, joka sisältää kohteen Fontti, teksti, Grafiikka, typografia&#10;&#10;Kuvaus luotu automaattisesti">
            <a:extLst>
              <a:ext uri="{FF2B5EF4-FFF2-40B4-BE49-F238E27FC236}">
                <a16:creationId xmlns:a16="http://schemas.microsoft.com/office/drawing/2014/main" id="{653B4039-DF92-65FA-A64A-92E9FA0F6F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475" y="6568072"/>
            <a:ext cx="621021" cy="148570"/>
          </a:xfrm>
          <a:prstGeom prst="rect">
            <a:avLst/>
          </a:prstGeom>
        </p:spPr>
      </p:pic>
      <p:sp>
        <p:nvSpPr>
          <p:cNvPr id="9" name="CustomShape 1">
            <a:extLst>
              <a:ext uri="{FF2B5EF4-FFF2-40B4-BE49-F238E27FC236}">
                <a16:creationId xmlns:a16="http://schemas.microsoft.com/office/drawing/2014/main" id="{757F2B6F-CAE1-DE79-C933-CFE0CAE2E61E}"/>
              </a:ext>
            </a:extLst>
          </p:cNvPr>
          <p:cNvSpPr/>
          <p:nvPr/>
        </p:nvSpPr>
        <p:spPr>
          <a:xfrm>
            <a:off x="945386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trike="noStrike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GUIDANCE. REMOVE FROM FINAL VERSION</a:t>
            </a:r>
            <a:endParaRPr lang="fi-FI" sz="1100" b="1" spc="-1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trike="noStrike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Present your </a:t>
            </a: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work </a:t>
            </a:r>
            <a:r>
              <a:rPr lang="en-GB" sz="1100" b="1" strike="noStrike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history from the perspective of your role/responsibilities. Structure your presentation as follows: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Title: </a:t>
            </a:r>
            <a:r>
              <a:rPr lang="en-GB" sz="1100" b="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Employer name and role. </a:t>
            </a:r>
            <a:r>
              <a:rPr lang="en-GB" sz="110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If customer consulting context, customer name is more important than employer’s name.</a:t>
            </a:r>
            <a:endParaRPr lang="en-GB" sz="1100" b="0" spc="-1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spcBef>
                <a:spcPts val="300"/>
              </a:spcBef>
              <a:spcAft>
                <a:spcPts val="601"/>
              </a:spcAft>
            </a:pP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Customer: </a:t>
            </a:r>
            <a:r>
              <a:rPr lang="en-GB" sz="110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Customer name or if classified, then industry name, corporate size and geographical reach (scale)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trike="noStrike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Explain your role/responsibilities as follows: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Situation: </a:t>
            </a:r>
            <a:r>
              <a:rPr lang="en-GB" sz="1100" b="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Describe the single project situation/context and provide necessary details.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Task: </a:t>
            </a:r>
            <a:r>
              <a:rPr lang="en-GB" sz="1100" b="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Describe what your responsibilities were.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Action: </a:t>
            </a:r>
            <a:r>
              <a:rPr lang="en-GB" sz="1100" b="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Explain the actions you took to ensure the project's success.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Result: </a:t>
            </a:r>
            <a:r>
              <a:rPr lang="en-GB" sz="1100" b="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Describe the outcomes achieved through your actions.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Duration and scale: </a:t>
            </a:r>
            <a:r>
              <a:rPr lang="en-GB" sz="1100" b="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Briefly mention the single project's size. For example, duration, budget, number of participants, team size, number of end users.</a:t>
            </a:r>
            <a:endParaRPr lang="en-GB" sz="1100" spc="-1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List of technologies and skills used: </a:t>
            </a:r>
            <a:r>
              <a:rPr lang="en-GB" sz="110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List skills and techs.</a:t>
            </a:r>
            <a:endParaRPr lang="fi-FI" sz="1100" spc="-1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12" name="CustomShape 1">
            <a:extLst>
              <a:ext uri="{FF2B5EF4-FFF2-40B4-BE49-F238E27FC236}">
                <a16:creationId xmlns:a16="http://schemas.microsoft.com/office/drawing/2014/main" id="{8E006E0F-C072-5D3A-AB9F-BD6BD5630295}"/>
              </a:ext>
            </a:extLst>
          </p:cNvPr>
          <p:cNvSpPr/>
          <p:nvPr/>
        </p:nvSpPr>
        <p:spPr>
          <a:xfrm>
            <a:off x="6298148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968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554C49-0409-D13E-F2AB-05E4C6DC7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:a16="http://schemas.microsoft.com/office/drawing/2014/main" id="{A49BCB8C-4B6B-1822-215A-D8C4B9598441}"/>
              </a:ext>
            </a:extLst>
          </p:cNvPr>
          <p:cNvSpPr txBox="1"/>
          <p:nvPr/>
        </p:nvSpPr>
        <p:spPr>
          <a:xfrm>
            <a:off x="0" y="2126771"/>
            <a:ext cx="2396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Project Ma</a:t>
            </a:r>
            <a:r>
              <a:rPr lang="en-GB" sz="1200" b="1" dirty="0">
                <a:solidFill>
                  <a:prstClr val="white"/>
                </a:solidFill>
                <a:latin typeface="Montserrat"/>
              </a:rPr>
              <a:t>nager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F3AB4738-2660-3196-5CCD-5F523C2CD920}"/>
              </a:ext>
            </a:extLst>
          </p:cNvPr>
          <p:cNvSpPr txBox="1"/>
          <p:nvPr/>
        </p:nvSpPr>
        <p:spPr>
          <a:xfrm>
            <a:off x="342288" y="2644029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34" name="TextBox 9">
            <a:extLst>
              <a:ext uri="{FF2B5EF4-FFF2-40B4-BE49-F238E27FC236}">
                <a16:creationId xmlns:a16="http://schemas.microsoft.com/office/drawing/2014/main" id="{16576237-BF66-7EF0-B36F-64CC3BCFDAD2}"/>
              </a:ext>
            </a:extLst>
          </p:cNvPr>
          <p:cNvSpPr txBox="1"/>
          <p:nvPr/>
        </p:nvSpPr>
        <p:spPr>
          <a:xfrm>
            <a:off x="-8594" y="2115763"/>
            <a:ext cx="239602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RESUME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Senior </a:t>
            </a: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Project Ma</a:t>
            </a: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Atsalea Software</a:t>
            </a:r>
            <a:endParaRPr kumimoji="0" lang="en-FI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6" name="Straight Connector 16">
            <a:extLst>
              <a:ext uri="{FF2B5EF4-FFF2-40B4-BE49-F238E27FC236}">
                <a16:creationId xmlns:a16="http://schemas.microsoft.com/office/drawing/2014/main" id="{8A294B79-D0A0-5C6B-4302-E0CD05238925}"/>
              </a:ext>
            </a:extLst>
          </p:cNvPr>
          <p:cNvCxnSpPr>
            <a:cxnSpLocks/>
          </p:cNvCxnSpPr>
          <p:nvPr/>
        </p:nvCxnSpPr>
        <p:spPr>
          <a:xfrm>
            <a:off x="155353" y="2993587"/>
            <a:ext cx="1902453" cy="34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6">
            <a:extLst>
              <a:ext uri="{FF2B5EF4-FFF2-40B4-BE49-F238E27FC236}">
                <a16:creationId xmlns:a16="http://schemas.microsoft.com/office/drawing/2014/main" id="{475651B5-4C83-5336-254F-C31CEC7862C9}"/>
              </a:ext>
            </a:extLst>
          </p:cNvPr>
          <p:cNvCxnSpPr>
            <a:cxnSpLocks/>
          </p:cNvCxnSpPr>
          <p:nvPr/>
        </p:nvCxnSpPr>
        <p:spPr>
          <a:xfrm>
            <a:off x="945386" y="694199"/>
            <a:ext cx="99702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0">
            <a:extLst>
              <a:ext uri="{FF2B5EF4-FFF2-40B4-BE49-F238E27FC236}">
                <a16:creationId xmlns:a16="http://schemas.microsoft.com/office/drawing/2014/main" id="{B2153FE9-A343-3B2D-811D-D0FA47932F0D}"/>
              </a:ext>
            </a:extLst>
          </p:cNvPr>
          <p:cNvSpPr txBox="1"/>
          <p:nvPr/>
        </p:nvSpPr>
        <p:spPr>
          <a:xfrm>
            <a:off x="342288" y="5154045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2" name="Graphic 50" descr="Clipboard Checked with solid fill">
            <a:extLst>
              <a:ext uri="{FF2B5EF4-FFF2-40B4-BE49-F238E27FC236}">
                <a16:creationId xmlns:a16="http://schemas.microsoft.com/office/drawing/2014/main" id="{02BA0C57-25C5-5EA0-7BB5-B6EC1AE73B9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0740" y="397839"/>
            <a:ext cx="282475" cy="282475"/>
          </a:xfrm>
          <a:prstGeom prst="rect">
            <a:avLst/>
          </a:prstGeom>
        </p:spPr>
      </p:pic>
      <p:pic>
        <p:nvPicPr>
          <p:cNvPr id="3" name="Kuva 2" descr="Kuva, joka sisältää kohteen Fontti, teksti, Grafiikka, typografia&#10;&#10;Kuvaus luotu automaattisesti">
            <a:extLst>
              <a:ext uri="{FF2B5EF4-FFF2-40B4-BE49-F238E27FC236}">
                <a16:creationId xmlns:a16="http://schemas.microsoft.com/office/drawing/2014/main" id="{6D095956-CF89-3C99-E203-26C49FED0B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475" y="6568072"/>
            <a:ext cx="621021" cy="148570"/>
          </a:xfrm>
          <a:prstGeom prst="rect">
            <a:avLst/>
          </a:prstGeom>
        </p:spPr>
      </p:pic>
      <p:sp>
        <p:nvSpPr>
          <p:cNvPr id="9" name="CustomShape 1">
            <a:extLst>
              <a:ext uri="{FF2B5EF4-FFF2-40B4-BE49-F238E27FC236}">
                <a16:creationId xmlns:a16="http://schemas.microsoft.com/office/drawing/2014/main" id="{9FE34A20-F7C7-30CA-8D9B-98772610CE3F}"/>
              </a:ext>
            </a:extLst>
          </p:cNvPr>
          <p:cNvSpPr/>
          <p:nvPr/>
        </p:nvSpPr>
        <p:spPr>
          <a:xfrm>
            <a:off x="945386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12" name="CustomShape 1">
            <a:extLst>
              <a:ext uri="{FF2B5EF4-FFF2-40B4-BE49-F238E27FC236}">
                <a16:creationId xmlns:a16="http://schemas.microsoft.com/office/drawing/2014/main" id="{594EFE66-5DAA-48FE-1CA3-41417E8145EE}"/>
              </a:ext>
            </a:extLst>
          </p:cNvPr>
          <p:cNvSpPr/>
          <p:nvPr/>
        </p:nvSpPr>
        <p:spPr>
          <a:xfrm>
            <a:off x="6298148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6" name="TextBox 25">
            <a:extLst>
              <a:ext uri="{FF2B5EF4-FFF2-40B4-BE49-F238E27FC236}">
                <a16:creationId xmlns:a16="http://schemas.microsoft.com/office/drawing/2014/main" id="{F5691B70-099D-AFB9-D496-8D1AACC3C7BE}"/>
              </a:ext>
            </a:extLst>
          </p:cNvPr>
          <p:cNvSpPr txBox="1"/>
          <p:nvPr/>
        </p:nvSpPr>
        <p:spPr>
          <a:xfrm>
            <a:off x="1158568" y="386422"/>
            <a:ext cx="6093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latin typeface="Montserrat"/>
              </a:rPr>
              <a:t>WORK HISTORY / PROJECTS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322660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9E0146-5959-43AA-AE32-F81FAAF402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:a16="http://schemas.microsoft.com/office/drawing/2014/main" id="{B8777080-CA16-425F-EA35-B2A9373A96EE}"/>
              </a:ext>
            </a:extLst>
          </p:cNvPr>
          <p:cNvSpPr txBox="1"/>
          <p:nvPr/>
        </p:nvSpPr>
        <p:spPr>
          <a:xfrm>
            <a:off x="0" y="2126771"/>
            <a:ext cx="2396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Project Ma</a:t>
            </a:r>
            <a:r>
              <a:rPr lang="en-GB" sz="1200" b="1" dirty="0">
                <a:solidFill>
                  <a:prstClr val="white"/>
                </a:solidFill>
                <a:latin typeface="Montserrat"/>
              </a:rPr>
              <a:t>nager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49F8E3CF-B2D2-D396-4793-9798C6C8FA3E}"/>
              </a:ext>
            </a:extLst>
          </p:cNvPr>
          <p:cNvSpPr txBox="1"/>
          <p:nvPr/>
        </p:nvSpPr>
        <p:spPr>
          <a:xfrm>
            <a:off x="342288" y="2644029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34" name="TextBox 9">
            <a:extLst>
              <a:ext uri="{FF2B5EF4-FFF2-40B4-BE49-F238E27FC236}">
                <a16:creationId xmlns:a16="http://schemas.microsoft.com/office/drawing/2014/main" id="{E6B56445-A498-E5F9-D62C-CA6DBFE2BB02}"/>
              </a:ext>
            </a:extLst>
          </p:cNvPr>
          <p:cNvSpPr txBox="1"/>
          <p:nvPr/>
        </p:nvSpPr>
        <p:spPr>
          <a:xfrm>
            <a:off x="-8594" y="2115763"/>
            <a:ext cx="239602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RESUME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Senior </a:t>
            </a: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Project Ma</a:t>
            </a: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Atsalea Software</a:t>
            </a:r>
            <a:endParaRPr kumimoji="0" lang="en-FI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6" name="Straight Connector 16">
            <a:extLst>
              <a:ext uri="{FF2B5EF4-FFF2-40B4-BE49-F238E27FC236}">
                <a16:creationId xmlns:a16="http://schemas.microsoft.com/office/drawing/2014/main" id="{05838AA0-332C-1688-8332-1AC9FEC23297}"/>
              </a:ext>
            </a:extLst>
          </p:cNvPr>
          <p:cNvCxnSpPr>
            <a:cxnSpLocks/>
          </p:cNvCxnSpPr>
          <p:nvPr/>
        </p:nvCxnSpPr>
        <p:spPr>
          <a:xfrm>
            <a:off x="155353" y="2993587"/>
            <a:ext cx="1902453" cy="34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6">
            <a:extLst>
              <a:ext uri="{FF2B5EF4-FFF2-40B4-BE49-F238E27FC236}">
                <a16:creationId xmlns:a16="http://schemas.microsoft.com/office/drawing/2014/main" id="{2B74F4B0-2DD8-B384-21E7-195112331596}"/>
              </a:ext>
            </a:extLst>
          </p:cNvPr>
          <p:cNvCxnSpPr>
            <a:cxnSpLocks/>
          </p:cNvCxnSpPr>
          <p:nvPr/>
        </p:nvCxnSpPr>
        <p:spPr>
          <a:xfrm>
            <a:off x="945386" y="694199"/>
            <a:ext cx="99702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0">
            <a:extLst>
              <a:ext uri="{FF2B5EF4-FFF2-40B4-BE49-F238E27FC236}">
                <a16:creationId xmlns:a16="http://schemas.microsoft.com/office/drawing/2014/main" id="{82A75A70-0470-1800-FABA-668C1D3DB863}"/>
              </a:ext>
            </a:extLst>
          </p:cNvPr>
          <p:cNvSpPr txBox="1"/>
          <p:nvPr/>
        </p:nvSpPr>
        <p:spPr>
          <a:xfrm>
            <a:off x="342288" y="5154045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2" name="Graphic 50" descr="Clipboard Checked with solid fill">
            <a:extLst>
              <a:ext uri="{FF2B5EF4-FFF2-40B4-BE49-F238E27FC236}">
                <a16:creationId xmlns:a16="http://schemas.microsoft.com/office/drawing/2014/main" id="{738601BD-0244-1D89-8C1D-9B6268EB052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0740" y="397839"/>
            <a:ext cx="282475" cy="282475"/>
          </a:xfrm>
          <a:prstGeom prst="rect">
            <a:avLst/>
          </a:prstGeom>
        </p:spPr>
      </p:pic>
      <p:pic>
        <p:nvPicPr>
          <p:cNvPr id="3" name="Kuva 2" descr="Kuva, joka sisältää kohteen Fontti, teksti, Grafiikka, typografia&#10;&#10;Kuvaus luotu automaattisesti">
            <a:extLst>
              <a:ext uri="{FF2B5EF4-FFF2-40B4-BE49-F238E27FC236}">
                <a16:creationId xmlns:a16="http://schemas.microsoft.com/office/drawing/2014/main" id="{75A4A3F0-2EE9-675F-7727-164564BC5E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475" y="6568072"/>
            <a:ext cx="621021" cy="148570"/>
          </a:xfrm>
          <a:prstGeom prst="rect">
            <a:avLst/>
          </a:prstGeom>
        </p:spPr>
      </p:pic>
      <p:sp>
        <p:nvSpPr>
          <p:cNvPr id="9" name="CustomShape 1">
            <a:extLst>
              <a:ext uri="{FF2B5EF4-FFF2-40B4-BE49-F238E27FC236}">
                <a16:creationId xmlns:a16="http://schemas.microsoft.com/office/drawing/2014/main" id="{4AB210B5-4CBF-5E14-7931-635789E6B970}"/>
              </a:ext>
            </a:extLst>
          </p:cNvPr>
          <p:cNvSpPr/>
          <p:nvPr/>
        </p:nvSpPr>
        <p:spPr>
          <a:xfrm>
            <a:off x="945386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12" name="CustomShape 1">
            <a:extLst>
              <a:ext uri="{FF2B5EF4-FFF2-40B4-BE49-F238E27FC236}">
                <a16:creationId xmlns:a16="http://schemas.microsoft.com/office/drawing/2014/main" id="{89620CE7-EB9E-D8A3-A7C8-CC0A6325FDEF}"/>
              </a:ext>
            </a:extLst>
          </p:cNvPr>
          <p:cNvSpPr/>
          <p:nvPr/>
        </p:nvSpPr>
        <p:spPr>
          <a:xfrm>
            <a:off x="6298148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6" name="TextBox 25">
            <a:extLst>
              <a:ext uri="{FF2B5EF4-FFF2-40B4-BE49-F238E27FC236}">
                <a16:creationId xmlns:a16="http://schemas.microsoft.com/office/drawing/2014/main" id="{ADC6CCA7-CDF9-C0C8-A376-AAA1DE97BA8F}"/>
              </a:ext>
            </a:extLst>
          </p:cNvPr>
          <p:cNvSpPr txBox="1"/>
          <p:nvPr/>
        </p:nvSpPr>
        <p:spPr>
          <a:xfrm>
            <a:off x="1158568" y="386422"/>
            <a:ext cx="6093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latin typeface="Montserrat"/>
              </a:rPr>
              <a:t>WORK HISTORY / PROJECTS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68675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C964EC-A47D-C1F5-F949-9A3126A3AE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:a16="http://schemas.microsoft.com/office/drawing/2014/main" id="{4FE0B6A0-50DE-1176-C89A-28BEB0E1E425}"/>
              </a:ext>
            </a:extLst>
          </p:cNvPr>
          <p:cNvSpPr txBox="1"/>
          <p:nvPr/>
        </p:nvSpPr>
        <p:spPr>
          <a:xfrm>
            <a:off x="0" y="2126771"/>
            <a:ext cx="2396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Project Ma</a:t>
            </a:r>
            <a:r>
              <a:rPr lang="en-GB" sz="1200" b="1" dirty="0">
                <a:solidFill>
                  <a:prstClr val="white"/>
                </a:solidFill>
                <a:latin typeface="Montserrat"/>
              </a:rPr>
              <a:t>nager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03C4E5BC-A6F4-1264-6FCB-592E8FCAF1D4}"/>
              </a:ext>
            </a:extLst>
          </p:cNvPr>
          <p:cNvSpPr txBox="1"/>
          <p:nvPr/>
        </p:nvSpPr>
        <p:spPr>
          <a:xfrm>
            <a:off x="342288" y="2644029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34" name="TextBox 9">
            <a:extLst>
              <a:ext uri="{FF2B5EF4-FFF2-40B4-BE49-F238E27FC236}">
                <a16:creationId xmlns:a16="http://schemas.microsoft.com/office/drawing/2014/main" id="{70CD951C-7334-D9C6-A840-6A6A2D3359BC}"/>
              </a:ext>
            </a:extLst>
          </p:cNvPr>
          <p:cNvSpPr txBox="1"/>
          <p:nvPr/>
        </p:nvSpPr>
        <p:spPr>
          <a:xfrm>
            <a:off x="-8594" y="2115763"/>
            <a:ext cx="239602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RESUME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Senior </a:t>
            </a: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Project Ma</a:t>
            </a: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Atsalea Software</a:t>
            </a:r>
            <a:endParaRPr kumimoji="0" lang="en-FI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6" name="Straight Connector 16">
            <a:extLst>
              <a:ext uri="{FF2B5EF4-FFF2-40B4-BE49-F238E27FC236}">
                <a16:creationId xmlns:a16="http://schemas.microsoft.com/office/drawing/2014/main" id="{4AE2DF3E-4E9F-28D0-AEFC-3B567AC5FCD5}"/>
              </a:ext>
            </a:extLst>
          </p:cNvPr>
          <p:cNvCxnSpPr>
            <a:cxnSpLocks/>
          </p:cNvCxnSpPr>
          <p:nvPr/>
        </p:nvCxnSpPr>
        <p:spPr>
          <a:xfrm>
            <a:off x="155353" y="2993587"/>
            <a:ext cx="1902453" cy="34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6">
            <a:extLst>
              <a:ext uri="{FF2B5EF4-FFF2-40B4-BE49-F238E27FC236}">
                <a16:creationId xmlns:a16="http://schemas.microsoft.com/office/drawing/2014/main" id="{29B50178-8692-FEF0-361E-4903F0D8A15E}"/>
              </a:ext>
            </a:extLst>
          </p:cNvPr>
          <p:cNvCxnSpPr>
            <a:cxnSpLocks/>
          </p:cNvCxnSpPr>
          <p:nvPr/>
        </p:nvCxnSpPr>
        <p:spPr>
          <a:xfrm>
            <a:off x="945386" y="694199"/>
            <a:ext cx="99702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0">
            <a:extLst>
              <a:ext uri="{FF2B5EF4-FFF2-40B4-BE49-F238E27FC236}">
                <a16:creationId xmlns:a16="http://schemas.microsoft.com/office/drawing/2014/main" id="{0AC84AB7-0958-52C3-B78F-D2DBCE7B1FB8}"/>
              </a:ext>
            </a:extLst>
          </p:cNvPr>
          <p:cNvSpPr txBox="1"/>
          <p:nvPr/>
        </p:nvSpPr>
        <p:spPr>
          <a:xfrm>
            <a:off x="342288" y="5154045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2" name="Graphic 50" descr="Clipboard Checked with solid fill">
            <a:extLst>
              <a:ext uri="{FF2B5EF4-FFF2-40B4-BE49-F238E27FC236}">
                <a16:creationId xmlns:a16="http://schemas.microsoft.com/office/drawing/2014/main" id="{D17DBF34-7EEF-632C-6CA6-FD5517616DD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0740" y="397839"/>
            <a:ext cx="282475" cy="282475"/>
          </a:xfrm>
          <a:prstGeom prst="rect">
            <a:avLst/>
          </a:prstGeom>
        </p:spPr>
      </p:pic>
      <p:pic>
        <p:nvPicPr>
          <p:cNvPr id="3" name="Kuva 2" descr="Kuva, joka sisältää kohteen Fontti, teksti, Grafiikka, typografia&#10;&#10;Kuvaus luotu automaattisesti">
            <a:extLst>
              <a:ext uri="{FF2B5EF4-FFF2-40B4-BE49-F238E27FC236}">
                <a16:creationId xmlns:a16="http://schemas.microsoft.com/office/drawing/2014/main" id="{9E194FBA-321C-19C1-D5E6-957FF27FFA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475" y="6568072"/>
            <a:ext cx="621021" cy="148570"/>
          </a:xfrm>
          <a:prstGeom prst="rect">
            <a:avLst/>
          </a:prstGeom>
        </p:spPr>
      </p:pic>
      <p:sp>
        <p:nvSpPr>
          <p:cNvPr id="9" name="CustomShape 1">
            <a:extLst>
              <a:ext uri="{FF2B5EF4-FFF2-40B4-BE49-F238E27FC236}">
                <a16:creationId xmlns:a16="http://schemas.microsoft.com/office/drawing/2014/main" id="{D8A89331-E986-9D00-7236-C0073539FE12}"/>
              </a:ext>
            </a:extLst>
          </p:cNvPr>
          <p:cNvSpPr/>
          <p:nvPr/>
        </p:nvSpPr>
        <p:spPr>
          <a:xfrm>
            <a:off x="945386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12" name="CustomShape 1">
            <a:extLst>
              <a:ext uri="{FF2B5EF4-FFF2-40B4-BE49-F238E27FC236}">
                <a16:creationId xmlns:a16="http://schemas.microsoft.com/office/drawing/2014/main" id="{6FB360D1-766C-DECF-31ED-C3291934C565}"/>
              </a:ext>
            </a:extLst>
          </p:cNvPr>
          <p:cNvSpPr/>
          <p:nvPr/>
        </p:nvSpPr>
        <p:spPr>
          <a:xfrm>
            <a:off x="6298148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6" name="TextBox 25">
            <a:extLst>
              <a:ext uri="{FF2B5EF4-FFF2-40B4-BE49-F238E27FC236}">
                <a16:creationId xmlns:a16="http://schemas.microsoft.com/office/drawing/2014/main" id="{38353C3F-1884-7AF9-F95D-0C8DAA36B957}"/>
              </a:ext>
            </a:extLst>
          </p:cNvPr>
          <p:cNvSpPr txBox="1"/>
          <p:nvPr/>
        </p:nvSpPr>
        <p:spPr>
          <a:xfrm>
            <a:off x="1158568" y="386422"/>
            <a:ext cx="6093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latin typeface="Montserrat"/>
              </a:rPr>
              <a:t>WORK HISTORY / PROJECTS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938757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F80E88-845D-C318-2DD0-2C00A8E80E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:a16="http://schemas.microsoft.com/office/drawing/2014/main" id="{20D9E995-2CDA-C8B6-FCD0-47BB00614AEF}"/>
              </a:ext>
            </a:extLst>
          </p:cNvPr>
          <p:cNvSpPr txBox="1"/>
          <p:nvPr/>
        </p:nvSpPr>
        <p:spPr>
          <a:xfrm>
            <a:off x="0" y="2126771"/>
            <a:ext cx="2396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Project Ma</a:t>
            </a:r>
            <a:r>
              <a:rPr lang="en-GB" sz="1200" b="1" dirty="0">
                <a:solidFill>
                  <a:prstClr val="white"/>
                </a:solidFill>
                <a:latin typeface="Montserrat"/>
              </a:rPr>
              <a:t>nager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636B2C11-D188-C8BD-9B87-B9993AE7259C}"/>
              </a:ext>
            </a:extLst>
          </p:cNvPr>
          <p:cNvSpPr txBox="1"/>
          <p:nvPr/>
        </p:nvSpPr>
        <p:spPr>
          <a:xfrm>
            <a:off x="342288" y="2644029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34" name="TextBox 9">
            <a:extLst>
              <a:ext uri="{FF2B5EF4-FFF2-40B4-BE49-F238E27FC236}">
                <a16:creationId xmlns:a16="http://schemas.microsoft.com/office/drawing/2014/main" id="{6D6F4160-1FDD-8084-264C-7204DCD7A48D}"/>
              </a:ext>
            </a:extLst>
          </p:cNvPr>
          <p:cNvSpPr txBox="1"/>
          <p:nvPr/>
        </p:nvSpPr>
        <p:spPr>
          <a:xfrm>
            <a:off x="-8594" y="2115763"/>
            <a:ext cx="239602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RESUME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Senior </a:t>
            </a: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Project Ma</a:t>
            </a: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Atsalea Software</a:t>
            </a:r>
            <a:endParaRPr kumimoji="0" lang="en-FI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6" name="Straight Connector 16">
            <a:extLst>
              <a:ext uri="{FF2B5EF4-FFF2-40B4-BE49-F238E27FC236}">
                <a16:creationId xmlns:a16="http://schemas.microsoft.com/office/drawing/2014/main" id="{B90A9BFD-9A1A-BC36-1639-1BCE1A7944AB}"/>
              </a:ext>
            </a:extLst>
          </p:cNvPr>
          <p:cNvCxnSpPr>
            <a:cxnSpLocks/>
          </p:cNvCxnSpPr>
          <p:nvPr/>
        </p:nvCxnSpPr>
        <p:spPr>
          <a:xfrm>
            <a:off x="155353" y="2993587"/>
            <a:ext cx="1902453" cy="34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6">
            <a:extLst>
              <a:ext uri="{FF2B5EF4-FFF2-40B4-BE49-F238E27FC236}">
                <a16:creationId xmlns:a16="http://schemas.microsoft.com/office/drawing/2014/main" id="{A9665B9B-7B91-7C1D-5145-400C89927257}"/>
              </a:ext>
            </a:extLst>
          </p:cNvPr>
          <p:cNvCxnSpPr>
            <a:cxnSpLocks/>
          </p:cNvCxnSpPr>
          <p:nvPr/>
        </p:nvCxnSpPr>
        <p:spPr>
          <a:xfrm>
            <a:off x="945386" y="694199"/>
            <a:ext cx="99702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0">
            <a:extLst>
              <a:ext uri="{FF2B5EF4-FFF2-40B4-BE49-F238E27FC236}">
                <a16:creationId xmlns:a16="http://schemas.microsoft.com/office/drawing/2014/main" id="{7E30B5A1-AC6F-1032-B002-8C785D663680}"/>
              </a:ext>
            </a:extLst>
          </p:cNvPr>
          <p:cNvSpPr txBox="1"/>
          <p:nvPr/>
        </p:nvSpPr>
        <p:spPr>
          <a:xfrm>
            <a:off x="342288" y="5154045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2" name="Graphic 50" descr="Clipboard Checked with solid fill">
            <a:extLst>
              <a:ext uri="{FF2B5EF4-FFF2-40B4-BE49-F238E27FC236}">
                <a16:creationId xmlns:a16="http://schemas.microsoft.com/office/drawing/2014/main" id="{0B38229F-BE11-AF05-33EC-8EAA84C65D5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0740" y="397839"/>
            <a:ext cx="282475" cy="282475"/>
          </a:xfrm>
          <a:prstGeom prst="rect">
            <a:avLst/>
          </a:prstGeom>
        </p:spPr>
      </p:pic>
      <p:pic>
        <p:nvPicPr>
          <p:cNvPr id="3" name="Kuva 2" descr="Kuva, joka sisältää kohteen Fontti, teksti, Grafiikka, typografia&#10;&#10;Kuvaus luotu automaattisesti">
            <a:extLst>
              <a:ext uri="{FF2B5EF4-FFF2-40B4-BE49-F238E27FC236}">
                <a16:creationId xmlns:a16="http://schemas.microsoft.com/office/drawing/2014/main" id="{7F515EE5-50AD-28E5-DFF5-96CBA3D3D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475" y="6568072"/>
            <a:ext cx="621021" cy="148570"/>
          </a:xfrm>
          <a:prstGeom prst="rect">
            <a:avLst/>
          </a:prstGeom>
        </p:spPr>
      </p:pic>
      <p:sp>
        <p:nvSpPr>
          <p:cNvPr id="9" name="CustomShape 1">
            <a:extLst>
              <a:ext uri="{FF2B5EF4-FFF2-40B4-BE49-F238E27FC236}">
                <a16:creationId xmlns:a16="http://schemas.microsoft.com/office/drawing/2014/main" id="{595FEAFE-A061-0151-8B0B-C04FC7A43455}"/>
              </a:ext>
            </a:extLst>
          </p:cNvPr>
          <p:cNvSpPr/>
          <p:nvPr/>
        </p:nvSpPr>
        <p:spPr>
          <a:xfrm>
            <a:off x="945386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12" name="CustomShape 1">
            <a:extLst>
              <a:ext uri="{FF2B5EF4-FFF2-40B4-BE49-F238E27FC236}">
                <a16:creationId xmlns:a16="http://schemas.microsoft.com/office/drawing/2014/main" id="{5ADE2CBD-FA1B-3508-195A-84F034D4D3DD}"/>
              </a:ext>
            </a:extLst>
          </p:cNvPr>
          <p:cNvSpPr/>
          <p:nvPr/>
        </p:nvSpPr>
        <p:spPr>
          <a:xfrm>
            <a:off x="6298148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6" name="TextBox 25">
            <a:extLst>
              <a:ext uri="{FF2B5EF4-FFF2-40B4-BE49-F238E27FC236}">
                <a16:creationId xmlns:a16="http://schemas.microsoft.com/office/drawing/2014/main" id="{148FF55B-D59A-8930-B6FA-801E1EA57070}"/>
              </a:ext>
            </a:extLst>
          </p:cNvPr>
          <p:cNvSpPr txBox="1"/>
          <p:nvPr/>
        </p:nvSpPr>
        <p:spPr>
          <a:xfrm>
            <a:off x="1158568" y="386422"/>
            <a:ext cx="6093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latin typeface="Montserrat"/>
              </a:rPr>
              <a:t>WORK HISTORY / PROJECTS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712354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F4E67D-3875-573C-8BEE-D4ADE8EEEF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:a16="http://schemas.microsoft.com/office/drawing/2014/main" id="{6FEF5C68-17CC-F763-8C4F-0B3DA0F7BF99}"/>
              </a:ext>
            </a:extLst>
          </p:cNvPr>
          <p:cNvSpPr txBox="1"/>
          <p:nvPr/>
        </p:nvSpPr>
        <p:spPr>
          <a:xfrm>
            <a:off x="0" y="2126771"/>
            <a:ext cx="2396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Project Ma</a:t>
            </a:r>
            <a:r>
              <a:rPr lang="en-GB" sz="1200" b="1" dirty="0">
                <a:solidFill>
                  <a:prstClr val="white"/>
                </a:solidFill>
                <a:latin typeface="Montserrat"/>
              </a:rPr>
              <a:t>nager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C793DAFA-51A6-F446-5D4F-8F3FA34DB6BA}"/>
              </a:ext>
            </a:extLst>
          </p:cNvPr>
          <p:cNvSpPr txBox="1"/>
          <p:nvPr/>
        </p:nvSpPr>
        <p:spPr>
          <a:xfrm>
            <a:off x="342288" y="2644029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34" name="TextBox 9">
            <a:extLst>
              <a:ext uri="{FF2B5EF4-FFF2-40B4-BE49-F238E27FC236}">
                <a16:creationId xmlns:a16="http://schemas.microsoft.com/office/drawing/2014/main" id="{761F90CC-CABD-F75F-9965-F9BC322CE383}"/>
              </a:ext>
            </a:extLst>
          </p:cNvPr>
          <p:cNvSpPr txBox="1"/>
          <p:nvPr/>
        </p:nvSpPr>
        <p:spPr>
          <a:xfrm>
            <a:off x="-8594" y="2115763"/>
            <a:ext cx="239602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RESUME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Senior </a:t>
            </a: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Project Ma</a:t>
            </a: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Atsalea Software</a:t>
            </a:r>
            <a:endParaRPr kumimoji="0" lang="en-FI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6" name="Straight Connector 16">
            <a:extLst>
              <a:ext uri="{FF2B5EF4-FFF2-40B4-BE49-F238E27FC236}">
                <a16:creationId xmlns:a16="http://schemas.microsoft.com/office/drawing/2014/main" id="{225C7163-7001-6850-E3DB-A645CEB5DAAD}"/>
              </a:ext>
            </a:extLst>
          </p:cNvPr>
          <p:cNvCxnSpPr>
            <a:cxnSpLocks/>
          </p:cNvCxnSpPr>
          <p:nvPr/>
        </p:nvCxnSpPr>
        <p:spPr>
          <a:xfrm>
            <a:off x="155353" y="2993587"/>
            <a:ext cx="1902453" cy="34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6">
            <a:extLst>
              <a:ext uri="{FF2B5EF4-FFF2-40B4-BE49-F238E27FC236}">
                <a16:creationId xmlns:a16="http://schemas.microsoft.com/office/drawing/2014/main" id="{6074129F-20A1-9642-2D91-F7D5F8EFC8EE}"/>
              </a:ext>
            </a:extLst>
          </p:cNvPr>
          <p:cNvCxnSpPr>
            <a:cxnSpLocks/>
          </p:cNvCxnSpPr>
          <p:nvPr/>
        </p:nvCxnSpPr>
        <p:spPr>
          <a:xfrm>
            <a:off x="945386" y="694199"/>
            <a:ext cx="99702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0">
            <a:extLst>
              <a:ext uri="{FF2B5EF4-FFF2-40B4-BE49-F238E27FC236}">
                <a16:creationId xmlns:a16="http://schemas.microsoft.com/office/drawing/2014/main" id="{0BF3EBF9-5E56-5337-D09C-760A1B0FD836}"/>
              </a:ext>
            </a:extLst>
          </p:cNvPr>
          <p:cNvSpPr txBox="1"/>
          <p:nvPr/>
        </p:nvSpPr>
        <p:spPr>
          <a:xfrm>
            <a:off x="342288" y="5154045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2" name="Graphic 50" descr="Clipboard Checked with solid fill">
            <a:extLst>
              <a:ext uri="{FF2B5EF4-FFF2-40B4-BE49-F238E27FC236}">
                <a16:creationId xmlns:a16="http://schemas.microsoft.com/office/drawing/2014/main" id="{FAEB00D6-BFEE-3872-6A4F-576B031099F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0740" y="397839"/>
            <a:ext cx="282475" cy="282475"/>
          </a:xfrm>
          <a:prstGeom prst="rect">
            <a:avLst/>
          </a:prstGeom>
        </p:spPr>
      </p:pic>
      <p:pic>
        <p:nvPicPr>
          <p:cNvPr id="3" name="Kuva 2" descr="Kuva, joka sisältää kohteen Fontti, teksti, Grafiikka, typografia&#10;&#10;Kuvaus luotu automaattisesti">
            <a:extLst>
              <a:ext uri="{FF2B5EF4-FFF2-40B4-BE49-F238E27FC236}">
                <a16:creationId xmlns:a16="http://schemas.microsoft.com/office/drawing/2014/main" id="{AE549286-32A1-9964-2814-9B0527C3B1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475" y="6568072"/>
            <a:ext cx="621021" cy="148570"/>
          </a:xfrm>
          <a:prstGeom prst="rect">
            <a:avLst/>
          </a:prstGeom>
        </p:spPr>
      </p:pic>
      <p:sp>
        <p:nvSpPr>
          <p:cNvPr id="9" name="CustomShape 1">
            <a:extLst>
              <a:ext uri="{FF2B5EF4-FFF2-40B4-BE49-F238E27FC236}">
                <a16:creationId xmlns:a16="http://schemas.microsoft.com/office/drawing/2014/main" id="{6C514343-AB50-CEE9-E603-19349BDADC98}"/>
              </a:ext>
            </a:extLst>
          </p:cNvPr>
          <p:cNvSpPr/>
          <p:nvPr/>
        </p:nvSpPr>
        <p:spPr>
          <a:xfrm>
            <a:off x="945386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12" name="CustomShape 1">
            <a:extLst>
              <a:ext uri="{FF2B5EF4-FFF2-40B4-BE49-F238E27FC236}">
                <a16:creationId xmlns:a16="http://schemas.microsoft.com/office/drawing/2014/main" id="{3BB7AEFD-6EF8-6004-E534-C9AFE8B58B25}"/>
              </a:ext>
            </a:extLst>
          </p:cNvPr>
          <p:cNvSpPr/>
          <p:nvPr/>
        </p:nvSpPr>
        <p:spPr>
          <a:xfrm>
            <a:off x="6298148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6" name="TextBox 25">
            <a:extLst>
              <a:ext uri="{FF2B5EF4-FFF2-40B4-BE49-F238E27FC236}">
                <a16:creationId xmlns:a16="http://schemas.microsoft.com/office/drawing/2014/main" id="{EED8CE9F-8ECD-A2C5-F519-662966934D17}"/>
              </a:ext>
            </a:extLst>
          </p:cNvPr>
          <p:cNvSpPr txBox="1"/>
          <p:nvPr/>
        </p:nvSpPr>
        <p:spPr>
          <a:xfrm>
            <a:off x="1158568" y="386422"/>
            <a:ext cx="6093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latin typeface="Montserrat"/>
              </a:rPr>
              <a:t>WORK HISTORY / PROJECTS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830456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2298</TotalTime>
  <Words>611</Words>
  <Application>Microsoft Office PowerPoint</Application>
  <PresentationFormat>Laajakuva</PresentationFormat>
  <Paragraphs>168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Montserrat</vt:lpstr>
      <vt:lpstr>Roboto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Jari Viitanen</dc:creator>
  <cp:lastModifiedBy>Jari Viitanen</cp:lastModifiedBy>
  <cp:revision>588</cp:revision>
  <dcterms:created xsi:type="dcterms:W3CDTF">2022-07-30T09:33:50Z</dcterms:created>
  <dcterms:modified xsi:type="dcterms:W3CDTF">2025-08-04T13:17:05Z</dcterms:modified>
</cp:coreProperties>
</file>